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0"/>
  </p:notesMasterIdLst>
  <p:handoutMasterIdLst>
    <p:handoutMasterId r:id="rId51"/>
  </p:handoutMasterIdLst>
  <p:sldIdLst>
    <p:sldId id="318" r:id="rId3"/>
    <p:sldId id="329" r:id="rId4"/>
    <p:sldId id="370" r:id="rId5"/>
    <p:sldId id="331" r:id="rId6"/>
    <p:sldId id="333" r:id="rId7"/>
    <p:sldId id="341" r:id="rId8"/>
    <p:sldId id="371" r:id="rId9"/>
    <p:sldId id="342" r:id="rId10"/>
    <p:sldId id="343" r:id="rId11"/>
    <p:sldId id="344" r:id="rId12"/>
    <p:sldId id="374" r:id="rId13"/>
    <p:sldId id="375" r:id="rId14"/>
    <p:sldId id="372" r:id="rId15"/>
    <p:sldId id="348" r:id="rId16"/>
    <p:sldId id="373" r:id="rId17"/>
    <p:sldId id="376" r:id="rId18"/>
    <p:sldId id="369" r:id="rId19"/>
    <p:sldId id="357" r:id="rId20"/>
    <p:sldId id="377" r:id="rId21"/>
    <p:sldId id="380" r:id="rId22"/>
    <p:sldId id="381" r:id="rId23"/>
    <p:sldId id="382" r:id="rId24"/>
    <p:sldId id="383" r:id="rId25"/>
    <p:sldId id="334" r:id="rId26"/>
    <p:sldId id="335" r:id="rId27"/>
    <p:sldId id="336" r:id="rId28"/>
    <p:sldId id="337" r:id="rId29"/>
    <p:sldId id="338" r:id="rId30"/>
    <p:sldId id="384" r:id="rId31"/>
    <p:sldId id="385" r:id="rId32"/>
    <p:sldId id="387" r:id="rId33"/>
    <p:sldId id="386" r:id="rId34"/>
    <p:sldId id="388" r:id="rId35"/>
    <p:sldId id="389" r:id="rId36"/>
    <p:sldId id="390" r:id="rId37"/>
    <p:sldId id="391" r:id="rId38"/>
    <p:sldId id="392" r:id="rId39"/>
    <p:sldId id="393" r:id="rId40"/>
    <p:sldId id="394" r:id="rId41"/>
    <p:sldId id="395" r:id="rId42"/>
    <p:sldId id="396" r:id="rId43"/>
    <p:sldId id="397" r:id="rId44"/>
    <p:sldId id="402" r:id="rId45"/>
    <p:sldId id="398" r:id="rId46"/>
    <p:sldId id="399" r:id="rId47"/>
    <p:sldId id="400" r:id="rId48"/>
    <p:sldId id="401" r:id="rId49"/>
  </p:sldIdLst>
  <p:sldSz cx="12188825" cy="6858000"/>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812"/>
    <a:srgbClr val="6E90FE"/>
    <a:srgbClr val="8086FC"/>
    <a:srgbClr val="4E78F0"/>
    <a:srgbClr val="828282"/>
    <a:srgbClr val="6D6DFB"/>
    <a:srgbClr val="F0932C"/>
    <a:srgbClr val="92C610"/>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29" autoAdjust="0"/>
  </p:normalViewPr>
  <p:slideViewPr>
    <p:cSldViewPr showGuides="1">
      <p:cViewPr>
        <p:scale>
          <a:sx n="101" d="100"/>
          <a:sy n="101" d="100"/>
        </p:scale>
        <p:origin x="-90" y="-120"/>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Investment</c:v>
                </c:pt>
              </c:strCache>
            </c:strRef>
          </c:tx>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Equities</c:v>
                </c:pt>
                <c:pt idx="1">
                  <c:v>Fixed</c:v>
                </c:pt>
                <c:pt idx="2">
                  <c:v>Cash</c:v>
                </c:pt>
              </c:strCache>
            </c:strRef>
          </c:cat>
          <c:val>
            <c:numRef>
              <c:f>Sheet1!$B$2:$B$4</c:f>
              <c:numCache>
                <c:formatCode>0%</c:formatCode>
                <c:ptCount val="3"/>
                <c:pt idx="0">
                  <c:v>0.55000000000000004</c:v>
                </c:pt>
                <c:pt idx="1">
                  <c:v>0.4</c:v>
                </c:pt>
                <c:pt idx="2">
                  <c:v>0.05</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Investment</c:v>
                </c:pt>
              </c:strCache>
            </c:strRef>
          </c:tx>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Equities</c:v>
                </c:pt>
                <c:pt idx="1">
                  <c:v>Fixed</c:v>
                </c:pt>
                <c:pt idx="2">
                  <c:v>Cash</c:v>
                </c:pt>
              </c:strCache>
            </c:strRef>
          </c:cat>
          <c:val>
            <c:numRef>
              <c:f>Sheet1!$B$2:$B$4</c:f>
              <c:numCache>
                <c:formatCode>0%</c:formatCode>
                <c:ptCount val="3"/>
                <c:pt idx="0">
                  <c:v>0.2</c:v>
                </c:pt>
                <c:pt idx="1">
                  <c:v>0.7</c:v>
                </c:pt>
                <c:pt idx="2">
                  <c:v>0.05</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669AFDC-7658-4951-B0FF-52DFF2A93C0A}" type="datetimeFigureOut">
              <a:rPr lang="en-US" smtClean="0"/>
              <a:pPr/>
              <a:t>7/28/2017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8ED99B-9732-49FC-9C16-B56FEB1B1092}" type="slidenum">
              <a:rPr lang="en-US" smtClean="0"/>
              <a:pPr/>
              <a:t>‹#›</a:t>
            </a:fld>
            <a:endParaRPr lang="en-US"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smtClean="0"/>
              <a:pPr/>
              <a:t>7/28/2017</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lang="en-US" smtClean="0"/>
              <a:pPr/>
              <a:t>‹#›</a:t>
            </a:fld>
            <a:endParaRPr 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407988" y="696913"/>
            <a:ext cx="6194425" cy="3486150"/>
          </a:xfrm>
          <a:ln/>
        </p:spPr>
      </p:sp>
      <p:sp>
        <p:nvSpPr>
          <p:cNvPr id="33795" name="Rectangle 3"/>
          <p:cNvSpPr>
            <a:spLocks noGrp="1" noChangeArrowheads="1"/>
          </p:cNvSpPr>
          <p:nvPr>
            <p:ph type="body" idx="1"/>
          </p:nvPr>
        </p:nvSpPr>
        <p:spPr>
          <a:noFill/>
        </p:spPr>
        <p:txBody>
          <a:bodyPr/>
          <a:lstStyle/>
          <a:p>
            <a:endParaRPr lang="en-US" alt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44263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407988" y="696913"/>
            <a:ext cx="6194425" cy="3486150"/>
          </a:xfrm>
          <a:ln/>
        </p:spPr>
      </p:sp>
      <p:sp>
        <p:nvSpPr>
          <p:cNvPr id="32771" name="Rectangle 3"/>
          <p:cNvSpPr>
            <a:spLocks noGrp="1" noChangeArrowheads="1"/>
          </p:cNvSpPr>
          <p:nvPr>
            <p:ph type="body" idx="1"/>
          </p:nvPr>
        </p:nvSpPr>
        <p:spPr>
          <a:noFill/>
        </p:spPr>
        <p:txBody>
          <a:bodyPr/>
          <a:lstStyle/>
          <a:p>
            <a:endParaRPr lang="en-US" altLang="en-US" dirty="0" smtClean="0">
              <a:latin typeface="Calibri" pitchFamily="34" charset="0"/>
              <a:ea typeface="ＭＳ Ｐゴシック" pitchFamily="-32" charset="-128"/>
            </a:endParaRPr>
          </a:p>
        </p:txBody>
      </p:sp>
    </p:spTree>
    <p:extLst>
      <p:ext uri="{BB962C8B-B14F-4D97-AF65-F5344CB8AC3E}">
        <p14:creationId xmlns:p14="http://schemas.microsoft.com/office/powerpoint/2010/main" val="3653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407988" y="696913"/>
            <a:ext cx="6194425" cy="3486150"/>
          </a:xfrm>
          <a:ln/>
        </p:spPr>
      </p:sp>
      <p:sp>
        <p:nvSpPr>
          <p:cNvPr id="32771" name="Rectangle 3"/>
          <p:cNvSpPr>
            <a:spLocks noGrp="1" noChangeArrowheads="1"/>
          </p:cNvSpPr>
          <p:nvPr>
            <p:ph type="body" idx="1"/>
          </p:nvPr>
        </p:nvSpPr>
        <p:spPr>
          <a:noFill/>
        </p:spPr>
        <p:txBody>
          <a:bodyPr/>
          <a:lstStyle/>
          <a:p>
            <a:endParaRPr lang="en-US" altLang="en-US" dirty="0" smtClean="0">
              <a:latin typeface="Calibri" pitchFamily="34" charset="0"/>
              <a:ea typeface="ＭＳ Ｐゴシック" pitchFamily="-32" charset="-128"/>
            </a:endParaRPr>
          </a:p>
        </p:txBody>
      </p:sp>
    </p:spTree>
    <p:extLst>
      <p:ext uri="{BB962C8B-B14F-4D97-AF65-F5344CB8AC3E}">
        <p14:creationId xmlns:p14="http://schemas.microsoft.com/office/powerpoint/2010/main" val="3653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407988" y="696913"/>
            <a:ext cx="6194425" cy="3486150"/>
          </a:xfrm>
          <a:ln/>
        </p:spPr>
      </p:sp>
      <p:sp>
        <p:nvSpPr>
          <p:cNvPr id="32771" name="Rectangle 3"/>
          <p:cNvSpPr>
            <a:spLocks noGrp="1" noChangeArrowheads="1"/>
          </p:cNvSpPr>
          <p:nvPr>
            <p:ph type="body" idx="1"/>
          </p:nvPr>
        </p:nvSpPr>
        <p:spPr>
          <a:noFill/>
        </p:spPr>
        <p:txBody>
          <a:bodyPr/>
          <a:lstStyle/>
          <a:p>
            <a:endParaRPr lang="en-US" altLang="en-US" dirty="0" smtClean="0">
              <a:latin typeface="Calibri" pitchFamily="34" charset="0"/>
              <a:ea typeface="ＭＳ Ｐゴシック" pitchFamily="-32" charset="-128"/>
            </a:endParaRPr>
          </a:p>
        </p:txBody>
      </p:sp>
    </p:spTree>
    <p:extLst>
      <p:ext uri="{BB962C8B-B14F-4D97-AF65-F5344CB8AC3E}">
        <p14:creationId xmlns:p14="http://schemas.microsoft.com/office/powerpoint/2010/main" val="3653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407988" y="696913"/>
            <a:ext cx="6194425" cy="3486150"/>
          </a:xfrm>
          <a:ln/>
        </p:spPr>
      </p:sp>
      <p:sp>
        <p:nvSpPr>
          <p:cNvPr id="34819" name="Rectangle 3"/>
          <p:cNvSpPr>
            <a:spLocks noGrp="1" noChangeArrowheads="1"/>
          </p:cNvSpPr>
          <p:nvPr>
            <p:ph type="body" idx="1"/>
          </p:nvPr>
        </p:nvSpPr>
        <p:spPr>
          <a:noFill/>
        </p:spPr>
        <p:txBody>
          <a:bodyPr/>
          <a:lstStyle/>
          <a:p>
            <a:endParaRPr lang="en-US" alt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227964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07988" y="696913"/>
            <a:ext cx="6194425" cy="3486150"/>
          </a:xfrm>
          <a:ln/>
        </p:spPr>
      </p:sp>
      <p:sp>
        <p:nvSpPr>
          <p:cNvPr id="35843" name="Rectangle 3"/>
          <p:cNvSpPr>
            <a:spLocks noGrp="1" noChangeArrowheads="1"/>
          </p:cNvSpPr>
          <p:nvPr>
            <p:ph type="body" idx="1"/>
          </p:nvPr>
        </p:nvSpPr>
        <p:spPr>
          <a:noFill/>
        </p:spPr>
        <p:txBody>
          <a:bodyPr/>
          <a:lstStyle/>
          <a:p>
            <a:endParaRPr lang="en-US" alt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338912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407988" y="696913"/>
            <a:ext cx="6194425" cy="3486150"/>
          </a:xfrm>
          <a:ln/>
        </p:spPr>
      </p:sp>
      <p:sp>
        <p:nvSpPr>
          <p:cNvPr id="36867" name="Rectangle 3"/>
          <p:cNvSpPr>
            <a:spLocks noGrp="1" noChangeArrowheads="1"/>
          </p:cNvSpPr>
          <p:nvPr>
            <p:ph type="body" idx="1"/>
          </p:nvPr>
        </p:nvSpPr>
        <p:spPr>
          <a:noFill/>
        </p:spPr>
        <p:txBody>
          <a:bodyPr/>
          <a:lstStyle/>
          <a:p>
            <a:endParaRPr lang="en-US" alt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354287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407988" y="696913"/>
            <a:ext cx="6194425" cy="3486150"/>
          </a:xfrm>
          <a:ln/>
        </p:spPr>
      </p:sp>
      <p:sp>
        <p:nvSpPr>
          <p:cNvPr id="37891" name="Rectangle 3"/>
          <p:cNvSpPr>
            <a:spLocks noGrp="1" noChangeArrowheads="1"/>
          </p:cNvSpPr>
          <p:nvPr>
            <p:ph type="body" idx="1"/>
          </p:nvPr>
        </p:nvSpPr>
        <p:spPr>
          <a:noFill/>
        </p:spPr>
        <p:txBody>
          <a:bodyPr/>
          <a:lstStyle/>
          <a:p>
            <a:endParaRPr lang="en-US" alt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3125700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407988" y="696913"/>
            <a:ext cx="6194425" cy="3486150"/>
          </a:xfrm>
          <a:ln/>
        </p:spPr>
      </p:sp>
      <p:sp>
        <p:nvSpPr>
          <p:cNvPr id="36867" name="Rectangle 3"/>
          <p:cNvSpPr>
            <a:spLocks noGrp="1" noChangeArrowheads="1"/>
          </p:cNvSpPr>
          <p:nvPr>
            <p:ph type="body" idx="1"/>
          </p:nvPr>
        </p:nvSpPr>
        <p:spPr>
          <a:noFill/>
        </p:spPr>
        <p:txBody>
          <a:bodyPr/>
          <a:lstStyle/>
          <a:p>
            <a:endParaRPr lang="en-US" alt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74436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407988" y="696913"/>
            <a:ext cx="6194425" cy="3486150"/>
          </a:xfrm>
          <a:ln/>
        </p:spPr>
      </p:sp>
      <p:sp>
        <p:nvSpPr>
          <p:cNvPr id="36867" name="Rectangle 3"/>
          <p:cNvSpPr>
            <a:spLocks noGrp="1" noChangeArrowheads="1"/>
          </p:cNvSpPr>
          <p:nvPr>
            <p:ph type="body" idx="1"/>
          </p:nvPr>
        </p:nvSpPr>
        <p:spPr>
          <a:noFill/>
        </p:spPr>
        <p:txBody>
          <a:bodyPr/>
          <a:lstStyle/>
          <a:p>
            <a:endParaRPr lang="en-US" alt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74436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407988" y="696913"/>
            <a:ext cx="6194425" cy="3486150"/>
          </a:xfrm>
          <a:ln/>
        </p:spPr>
      </p:sp>
      <p:sp>
        <p:nvSpPr>
          <p:cNvPr id="32771" name="Rectangle 3"/>
          <p:cNvSpPr>
            <a:spLocks noGrp="1" noChangeArrowheads="1"/>
          </p:cNvSpPr>
          <p:nvPr>
            <p:ph type="body" idx="1"/>
          </p:nvPr>
        </p:nvSpPr>
        <p:spPr>
          <a:noFill/>
        </p:spPr>
        <p:txBody>
          <a:bodyPr/>
          <a:lstStyle/>
          <a:p>
            <a:endParaRPr lang="en-US" altLang="en-US" dirty="0" smtClean="0">
              <a:latin typeface="Calibri" pitchFamily="34" charset="0"/>
              <a:ea typeface="ＭＳ Ｐゴシック" pitchFamily="-32" charset="-128"/>
            </a:endParaRPr>
          </a:p>
        </p:txBody>
      </p:sp>
    </p:spTree>
    <p:extLst>
      <p:ext uri="{BB962C8B-B14F-4D97-AF65-F5344CB8AC3E}">
        <p14:creationId xmlns:p14="http://schemas.microsoft.com/office/powerpoint/2010/main" val="3653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407988" y="696913"/>
            <a:ext cx="6194425" cy="3486150"/>
          </a:xfrm>
          <a:ln/>
        </p:spPr>
      </p:sp>
      <p:sp>
        <p:nvSpPr>
          <p:cNvPr id="32771" name="Rectangle 3"/>
          <p:cNvSpPr>
            <a:spLocks noGrp="1" noChangeArrowheads="1"/>
          </p:cNvSpPr>
          <p:nvPr>
            <p:ph type="body" idx="1"/>
          </p:nvPr>
        </p:nvSpPr>
        <p:spPr>
          <a:noFill/>
        </p:spPr>
        <p:txBody>
          <a:bodyPr/>
          <a:lstStyle/>
          <a:p>
            <a:endParaRPr lang="en-US" altLang="en-US" dirty="0" smtClean="0">
              <a:latin typeface="Calibri" pitchFamily="34" charset="0"/>
              <a:ea typeface="ＭＳ Ｐゴシック" pitchFamily="-32" charset="-128"/>
            </a:endParaRPr>
          </a:p>
        </p:txBody>
      </p:sp>
    </p:spTree>
    <p:extLst>
      <p:ext uri="{BB962C8B-B14F-4D97-AF65-F5344CB8AC3E}">
        <p14:creationId xmlns:p14="http://schemas.microsoft.com/office/powerpoint/2010/main" val="36534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520825" y="4898572"/>
            <a:ext cx="5945187" cy="1270453"/>
          </a:xfrm>
        </p:spPr>
        <p:txBody>
          <a:bodyPr>
            <a:noAutofit/>
          </a:bodyPr>
          <a:lstStyle>
            <a:lvl1pPr marL="0" indent="0" algn="l">
              <a:spcBef>
                <a:spcPts val="0"/>
              </a:spcBef>
              <a:buNone/>
              <a:defRPr sz="2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cxnSp>
        <p:nvCxnSpPr>
          <p:cNvPr id="6" name="Straight Connector 5"/>
          <p:cNvCxnSpPr/>
          <p:nvPr/>
        </p:nvCxnSpPr>
        <p:spPr>
          <a:xfrm>
            <a:off x="1658936" y="4782971"/>
            <a:ext cx="56546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7/28/2017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7/28/2017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pPr/>
              <a:t>‹#›</a:t>
            </a:fld>
            <a:endParaRPr dirty="0"/>
          </a:p>
        </p:txBody>
      </p:sp>
      <p:cxnSp>
        <p:nvCxnSpPr>
          <p:cNvPr id="7" name="Straight Connector 6"/>
          <p:cNvCxnSpPr/>
          <p:nvPr/>
        </p:nvCxnSpPr>
        <p:spPr>
          <a:xfrm>
            <a:off x="9371012"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294" y="762000"/>
            <a:ext cx="11173090" cy="457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07868" y="1600200"/>
            <a:ext cx="5434184"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7868" y="3938589"/>
            <a:ext cx="5434184"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45200" y="1600201"/>
            <a:ext cx="54341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386437" y="6481764"/>
            <a:ext cx="2844059" cy="301625"/>
          </a:xfrm>
          <a:prstGeom prst="rect">
            <a:avLst/>
          </a:prstGeom>
        </p:spPr>
        <p:txBody>
          <a:bodyPr/>
          <a:lstStyle>
            <a:lvl1pPr>
              <a:defRPr>
                <a:ea typeface="ＭＳ Ｐゴシック" pitchFamily="-32" charset="-128"/>
              </a:defRPr>
            </a:lvl1pPr>
          </a:lstStyle>
          <a:p>
            <a:pPr>
              <a:defRPr/>
            </a:pPr>
            <a:endParaRPr lang="en-US" dirty="0"/>
          </a:p>
        </p:txBody>
      </p:sp>
      <p:sp>
        <p:nvSpPr>
          <p:cNvPr id="7" name="Rectangle 5"/>
          <p:cNvSpPr>
            <a:spLocks noGrp="1" noChangeArrowheads="1"/>
          </p:cNvSpPr>
          <p:nvPr>
            <p:ph type="ftr" sz="quarter" idx="11"/>
          </p:nvPr>
        </p:nvSpPr>
        <p:spPr>
          <a:xfrm>
            <a:off x="609442" y="6481764"/>
            <a:ext cx="5677538" cy="301625"/>
          </a:xfrm>
          <a:prstGeom prst="rect">
            <a:avLst/>
          </a:prstGeom>
        </p:spPr>
        <p:txBody>
          <a:bodyPr/>
          <a:lstStyle>
            <a:lvl1pPr>
              <a:defRPr>
                <a:ea typeface="ＭＳ Ｐゴシック" pitchFamily="-32" charset="-128"/>
              </a:defRPr>
            </a:lvl1pPr>
          </a:lstStyle>
          <a:p>
            <a:pPr>
              <a:defRPr/>
            </a:pPr>
            <a:endParaRPr lang="en-US" dirty="0"/>
          </a:p>
        </p:txBody>
      </p:sp>
      <p:sp>
        <p:nvSpPr>
          <p:cNvPr id="8" name="Rectangle 6"/>
          <p:cNvSpPr>
            <a:spLocks noGrp="1" noChangeArrowheads="1"/>
          </p:cNvSpPr>
          <p:nvPr>
            <p:ph type="sldNum" sz="quarter" idx="12"/>
          </p:nvPr>
        </p:nvSpPr>
        <p:spPr>
          <a:xfrm>
            <a:off x="10117149" y="6481764"/>
            <a:ext cx="670808" cy="301625"/>
          </a:xfrm>
          <a:prstGeom prst="rect">
            <a:avLst/>
          </a:prstGeom>
        </p:spPr>
        <p:txBody>
          <a:bodyPr/>
          <a:lstStyle>
            <a:lvl1pPr>
              <a:defRPr smtClean="0">
                <a:ea typeface="ＭＳ Ｐゴシック" pitchFamily="-32" charset="-128"/>
              </a:defRPr>
            </a:lvl1pPr>
          </a:lstStyle>
          <a:p>
            <a:pPr>
              <a:defRPr/>
            </a:pPr>
            <a:fld id="{5E7D6BA5-E7BC-4325-A8CD-88ECC0CDBBBF}" type="slidenum">
              <a:rPr lang="en-US" altLang="en-US"/>
              <a:pPr>
                <a:defRPr/>
              </a:pPr>
              <a:t>‹#›</a:t>
            </a:fld>
            <a:endParaRPr lang="en-US" altLang="en-US" dirty="0"/>
          </a:p>
        </p:txBody>
      </p:sp>
    </p:spTree>
    <p:extLst>
      <p:ext uri="{BB962C8B-B14F-4D97-AF65-F5344CB8AC3E}">
        <p14:creationId xmlns:p14="http://schemas.microsoft.com/office/powerpoint/2010/main" val="18658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7/28/2017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pPr/>
              <a:t>‹#›</a:t>
            </a:fld>
            <a:endParaRPr dirty="0"/>
          </a:p>
        </p:txBody>
      </p:sp>
      <p:cxnSp>
        <p:nvCxnSpPr>
          <p:cNvPr id="7" name="Straight Connector 6"/>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pPr/>
              <a:t>7/28/2017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pPr/>
              <a:t>‹#›</a:t>
            </a:fld>
            <a:endParaRPr dirty="0"/>
          </a:p>
        </p:txBody>
      </p:sp>
      <p:cxnSp>
        <p:nvCxnSpPr>
          <p:cNvPr id="9" name="Straight Connector 8"/>
          <p:cNvCxnSpPr/>
          <p:nvPr/>
        </p:nvCxnSpPr>
        <p:spPr>
          <a:xfrm>
            <a:off x="1658936" y="4782971"/>
            <a:ext cx="80168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pPr/>
              <a:t>7/28/2017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cxnSp>
        <p:nvCxnSpPr>
          <p:cNvPr id="8" name="Straight Connector 7"/>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pPr/>
              <a:t>7/28/2017</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A013F82-EE5E-44EE-A61D-E31C6657F26F}" type="slidenum">
              <a:rPr/>
              <a:pPr/>
              <a:t>‹#›</a:t>
            </a:fld>
            <a:endParaRPr dirty="0"/>
          </a:p>
        </p:txBody>
      </p:sp>
      <p:cxnSp>
        <p:nvCxnSpPr>
          <p:cNvPr id="10" name="Straight Connector 9"/>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pPr/>
              <a:t>7/28/2017</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A013F82-EE5E-44EE-A61D-E31C6657F26F}" type="slidenum">
              <a:rPr/>
              <a:pPr/>
              <a:t>‹#›</a:t>
            </a:fld>
            <a:endParaRPr dirty="0"/>
          </a:p>
        </p:txBody>
      </p:sp>
      <p:cxnSp>
        <p:nvCxnSpPr>
          <p:cNvPr id="6" name="Straight Connector 5"/>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pPr/>
              <a:t>7/28/2017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7/28/2017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cxnSp>
        <p:nvCxnSpPr>
          <p:cNvPr id="8" name="Straight Connector 7"/>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4414" y="0"/>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pPr/>
              <a:t>7/28/2017</a:t>
            </a:fld>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000">
                <a:solidFill>
                  <a:schemeClr val="tx1"/>
                </a:solidFill>
              </a:defRPr>
            </a:lvl1pPr>
          </a:lstStyle>
          <a:p>
            <a:endParaRPr dirty="0"/>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pPr/>
              <a:t>‹#›</a:t>
            </a:fld>
            <a:endParaRPr dirty="0"/>
          </a:p>
        </p:txBody>
      </p:sp>
      <p:pic>
        <p:nvPicPr>
          <p:cNvPr id="9" name="Picture 8"/>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i="0" u="none" kern="1200">
          <a:solidFill>
            <a:schemeClr val="accent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b="0" i="0" u="none"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investopedia.com/terms/r/riskaverse.as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investor.gov/investing-basics/investment-products/bonds" TargetMode="External"/><Relationship Id="rId2" Type="http://schemas.openxmlformats.org/officeDocument/2006/relationships/hyperlink" Target="http://investor.gov/investing-basics/investment-products/stocks" TargetMode="External"/><Relationship Id="rId1" Type="http://schemas.openxmlformats.org/officeDocument/2006/relationships/slideLayout" Target="../slideLayouts/slideLayout2.xml"/><Relationship Id="rId4" Type="http://schemas.openxmlformats.org/officeDocument/2006/relationships/hyperlink" Target="http://investor.gov/investing-basics/investment-products/mutual-fund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nasaa.org/about-us/contact-us/contact-your-regulato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295400"/>
            <a:ext cx="5945188" cy="3048000"/>
          </a:xfrm>
        </p:spPr>
        <p:txBody>
          <a:bodyPr/>
          <a:lstStyle/>
          <a:p>
            <a:r>
              <a:rPr lang="en-US" dirty="0" smtClean="0"/>
              <a:t>Financial Management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3200" dirty="0" smtClean="0">
                <a:ea typeface="ＭＳ Ｐゴシック" pitchFamily="34" charset="-128"/>
              </a:rPr>
              <a:t>Roadblocks to Financial Success</a:t>
            </a:r>
          </a:p>
        </p:txBody>
      </p:sp>
      <p:sp>
        <p:nvSpPr>
          <p:cNvPr id="16387" name="Rectangle 4"/>
          <p:cNvSpPr>
            <a:spLocks noGrp="1" noChangeArrowheads="1"/>
          </p:cNvSpPr>
          <p:nvPr>
            <p:ph sz="half" idx="1"/>
          </p:nvPr>
        </p:nvSpPr>
        <p:spPr>
          <a:xfrm>
            <a:off x="1410499" y="3886200"/>
            <a:ext cx="5434184" cy="2544763"/>
          </a:xfrm>
        </p:spPr>
        <p:txBody>
          <a:bodyPr>
            <a:normAutofit lnSpcReduction="10000"/>
          </a:bodyPr>
          <a:lstStyle/>
          <a:p>
            <a:r>
              <a:rPr lang="en-US" altLang="en-US" sz="2400" dirty="0" smtClean="0">
                <a:ea typeface="ＭＳ Ｐゴシック" pitchFamily="34" charset="-128"/>
              </a:rPr>
              <a:t>Credit cards / debt</a:t>
            </a:r>
          </a:p>
          <a:p>
            <a:r>
              <a:rPr lang="en-US" altLang="en-US" sz="2400" dirty="0" smtClean="0">
                <a:ea typeface="ＭＳ Ｐゴシック" pitchFamily="34" charset="-128"/>
              </a:rPr>
              <a:t>Bargains</a:t>
            </a:r>
          </a:p>
          <a:p>
            <a:r>
              <a:rPr lang="en-US" altLang="en-US" sz="2400" dirty="0" smtClean="0">
                <a:ea typeface="ＭＳ Ｐゴシック" pitchFamily="34" charset="-128"/>
              </a:rPr>
              <a:t>Cars</a:t>
            </a:r>
          </a:p>
          <a:p>
            <a:r>
              <a:rPr lang="en-US" altLang="en-US" sz="2400" dirty="0" smtClean="0">
                <a:ea typeface="ＭＳ Ｐゴシック" pitchFamily="34" charset="-128"/>
              </a:rPr>
              <a:t>Peer pressure</a:t>
            </a:r>
          </a:p>
          <a:p>
            <a:r>
              <a:rPr lang="en-US" altLang="en-US" sz="2400" dirty="0" smtClean="0">
                <a:ea typeface="ＭＳ Ｐゴシック" pitchFamily="34" charset="-128"/>
              </a:rPr>
              <a:t>Spending to feel good</a:t>
            </a:r>
          </a:p>
        </p:txBody>
      </p:sp>
      <p:sp>
        <p:nvSpPr>
          <p:cNvPr id="16388" name="Rectangle 5"/>
          <p:cNvSpPr>
            <a:spLocks noGrp="1" noChangeArrowheads="1"/>
          </p:cNvSpPr>
          <p:nvPr>
            <p:ph sz="half" idx="2"/>
          </p:nvPr>
        </p:nvSpPr>
        <p:spPr>
          <a:xfrm>
            <a:off x="6018212" y="1758873"/>
            <a:ext cx="5434184" cy="2209800"/>
          </a:xfrm>
        </p:spPr>
        <p:txBody>
          <a:bodyPr>
            <a:normAutofit lnSpcReduction="10000"/>
          </a:bodyPr>
          <a:lstStyle/>
          <a:p>
            <a:r>
              <a:rPr lang="en-US" altLang="en-US" sz="2400" dirty="0" smtClean="0">
                <a:ea typeface="ＭＳ Ｐゴシック" pitchFamily="34" charset="-128"/>
              </a:rPr>
              <a:t>Ignoring your goals when buying</a:t>
            </a:r>
          </a:p>
          <a:p>
            <a:r>
              <a:rPr lang="en-US" altLang="en-US" sz="2400" dirty="0" smtClean="0">
                <a:ea typeface="ＭＳ Ｐゴシック" pitchFamily="34" charset="-128"/>
              </a:rPr>
              <a:t>Spending too much on your children (or pets)</a:t>
            </a:r>
          </a:p>
          <a:p>
            <a:r>
              <a:rPr lang="en-US" altLang="en-US" sz="2400" dirty="0" smtClean="0">
                <a:ea typeface="ＭＳ Ｐゴシック" pitchFamily="34" charset="-128"/>
              </a:rPr>
              <a:t>No plan for emergencies</a:t>
            </a:r>
          </a:p>
        </p:txBody>
      </p:sp>
      <p:pic>
        <p:nvPicPr>
          <p:cNvPr id="16389" name="Picture 6" descr="MPj043292100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98" b="-1484"/>
          <a:stretch/>
        </p:blipFill>
        <p:spPr bwMode="auto">
          <a:xfrm>
            <a:off x="8532812" y="3962400"/>
            <a:ext cx="2349436"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MPj043401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7612" y="3962400"/>
            <a:ext cx="251394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MPj04421870000[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548" b="15736"/>
          <a:stretch/>
        </p:blipFill>
        <p:spPr bwMode="auto">
          <a:xfrm>
            <a:off x="2132012" y="1895819"/>
            <a:ext cx="3081195" cy="183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23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200" dirty="0" smtClean="0">
                <a:ea typeface="ＭＳ Ｐゴシック" pitchFamily="34" charset="-128"/>
              </a:rPr>
              <a:t>What should your financial goals look like?</a:t>
            </a:r>
          </a:p>
        </p:txBody>
      </p:sp>
      <p:sp>
        <p:nvSpPr>
          <p:cNvPr id="15363" name="Rectangle 4"/>
          <p:cNvSpPr>
            <a:spLocks noGrp="1" noChangeArrowheads="1"/>
          </p:cNvSpPr>
          <p:nvPr>
            <p:ph sz="half" idx="1"/>
          </p:nvPr>
        </p:nvSpPr>
        <p:spPr>
          <a:xfrm>
            <a:off x="1488168" y="1984248"/>
            <a:ext cx="10168844" cy="4187952"/>
          </a:xfrm>
        </p:spPr>
        <p:txBody>
          <a:bodyPr/>
          <a:lstStyle/>
          <a:p>
            <a:pPr>
              <a:buFontTx/>
              <a:buNone/>
            </a:pPr>
            <a:r>
              <a:rPr lang="en-US" altLang="en-US" sz="2600" b="1" dirty="0" smtClean="0">
                <a:solidFill>
                  <a:srgbClr val="8086FC"/>
                </a:solidFill>
                <a:ea typeface="ＭＳ Ｐゴシック" pitchFamily="34" charset="-128"/>
              </a:rPr>
              <a:t>Experts suggest that you should have:</a:t>
            </a:r>
          </a:p>
          <a:p>
            <a:r>
              <a:rPr lang="en-US" altLang="en-US" sz="2600" b="1" dirty="0" smtClean="0">
                <a:solidFill>
                  <a:srgbClr val="8086FC"/>
                </a:solidFill>
                <a:ea typeface="ＭＳ Ｐゴシック" pitchFamily="34" charset="-128"/>
              </a:rPr>
              <a:t>3 to 6 months of income saved for emergencies</a:t>
            </a:r>
          </a:p>
          <a:p>
            <a:r>
              <a:rPr lang="en-US" altLang="en-US" sz="2600" b="1" dirty="0" smtClean="0">
                <a:solidFill>
                  <a:srgbClr val="8086FC"/>
                </a:solidFill>
                <a:ea typeface="ＭＳ Ｐゴシック" pitchFamily="34" charset="-128"/>
              </a:rPr>
              <a:t>20% of your yearly income should go to retirement savings</a:t>
            </a:r>
          </a:p>
          <a:p>
            <a:r>
              <a:rPr lang="en-US" altLang="en-US" sz="2600" b="1" dirty="0" smtClean="0">
                <a:solidFill>
                  <a:srgbClr val="8086FC"/>
                </a:solidFill>
                <a:ea typeface="ＭＳ Ｐゴシック" pitchFamily="34" charset="-128"/>
              </a:rPr>
              <a:t>Many mortgages require a 20% down payment</a:t>
            </a:r>
          </a:p>
          <a:p>
            <a:endParaRPr lang="en-US" altLang="en-US" sz="2600" b="1" dirty="0" smtClean="0">
              <a:solidFill>
                <a:srgbClr val="8086FC"/>
              </a:solidFill>
              <a:ea typeface="ＭＳ Ｐゴシック" pitchFamily="34" charset="-128"/>
            </a:endParaRPr>
          </a:p>
          <a:p>
            <a:pPr>
              <a:buFontTx/>
              <a:buNone/>
            </a:pPr>
            <a:endParaRPr lang="en-US" altLang="en-US" sz="2600" b="1" dirty="0" smtClean="0">
              <a:solidFill>
                <a:schemeClr val="accent2"/>
              </a:solidFill>
              <a:ea typeface="ＭＳ Ｐゴシック" pitchFamily="34" charset="-128"/>
            </a:endParaRPr>
          </a:p>
          <a:p>
            <a:endParaRPr lang="en-US" altLang="en-US" sz="2600" dirty="0" smtClean="0">
              <a:ea typeface="ＭＳ Ｐゴシック" pitchFamily="34" charset="-128"/>
            </a:endParaRPr>
          </a:p>
        </p:txBody>
      </p:sp>
    </p:spTree>
    <p:extLst>
      <p:ext uri="{BB962C8B-B14F-4D97-AF65-F5344CB8AC3E}">
        <p14:creationId xmlns:p14="http://schemas.microsoft.com/office/powerpoint/2010/main" val="11758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200" dirty="0" smtClean="0">
                <a:ea typeface="ＭＳ Ｐゴシック" pitchFamily="34" charset="-128"/>
              </a:rPr>
              <a:t>What should your priorities be?</a:t>
            </a:r>
          </a:p>
        </p:txBody>
      </p:sp>
      <p:sp>
        <p:nvSpPr>
          <p:cNvPr id="15363" name="Rectangle 4"/>
          <p:cNvSpPr>
            <a:spLocks noGrp="1" noChangeArrowheads="1"/>
          </p:cNvSpPr>
          <p:nvPr>
            <p:ph sz="half" idx="1"/>
          </p:nvPr>
        </p:nvSpPr>
        <p:spPr>
          <a:xfrm>
            <a:off x="1488168" y="1984248"/>
            <a:ext cx="10168844" cy="4187952"/>
          </a:xfrm>
        </p:spPr>
        <p:txBody>
          <a:bodyPr/>
          <a:lstStyle/>
          <a:p>
            <a:pPr marL="514350" indent="-514350">
              <a:buFont typeface="+mj-lt"/>
              <a:buAutoNum type="arabicPeriod"/>
            </a:pPr>
            <a:r>
              <a:rPr lang="en-US" altLang="en-US" sz="2600" b="1" dirty="0" smtClean="0">
                <a:solidFill>
                  <a:srgbClr val="8086FC"/>
                </a:solidFill>
                <a:ea typeface="ＭＳ Ｐゴシック" pitchFamily="34" charset="-128"/>
              </a:rPr>
              <a:t>Establish a budget</a:t>
            </a:r>
          </a:p>
          <a:p>
            <a:pPr marL="514350" indent="-514350">
              <a:buFont typeface="+mj-lt"/>
              <a:buAutoNum type="arabicPeriod"/>
            </a:pPr>
            <a:r>
              <a:rPr lang="en-US" altLang="en-US" sz="2600" b="1" dirty="0" smtClean="0">
                <a:solidFill>
                  <a:srgbClr val="8086FC"/>
                </a:solidFill>
                <a:ea typeface="ＭＳ Ｐゴシック" pitchFamily="34" charset="-128"/>
              </a:rPr>
              <a:t>Get safe housing</a:t>
            </a:r>
          </a:p>
          <a:p>
            <a:pPr marL="514350" indent="-514350">
              <a:buFont typeface="+mj-lt"/>
              <a:buAutoNum type="arabicPeriod"/>
            </a:pPr>
            <a:r>
              <a:rPr lang="en-US" altLang="en-US" sz="2600" b="1" dirty="0" smtClean="0">
                <a:solidFill>
                  <a:srgbClr val="8086FC"/>
                </a:solidFill>
                <a:ea typeface="ＭＳ Ｐゴシック" pitchFamily="34" charset="-128"/>
              </a:rPr>
              <a:t>Get rid of excess spending/debt</a:t>
            </a:r>
          </a:p>
          <a:p>
            <a:pPr marL="514350" indent="-514350">
              <a:buFont typeface="+mj-lt"/>
              <a:buAutoNum type="arabicPeriod"/>
            </a:pPr>
            <a:r>
              <a:rPr lang="en-US" altLang="en-US" sz="2600" b="1" dirty="0" smtClean="0">
                <a:solidFill>
                  <a:srgbClr val="8086FC"/>
                </a:solidFill>
                <a:ea typeface="ＭＳ Ｐゴシック" pitchFamily="34" charset="-128"/>
              </a:rPr>
              <a:t>Create and fund an emergency account</a:t>
            </a:r>
          </a:p>
          <a:p>
            <a:pPr marL="514350" indent="-514350">
              <a:buFont typeface="+mj-lt"/>
              <a:buAutoNum type="arabicPeriod"/>
            </a:pPr>
            <a:r>
              <a:rPr lang="en-US" altLang="en-US" sz="2600" b="1" dirty="0" smtClean="0">
                <a:solidFill>
                  <a:srgbClr val="8086FC"/>
                </a:solidFill>
                <a:ea typeface="ＭＳ Ｐゴシック" pitchFamily="34" charset="-128"/>
              </a:rPr>
              <a:t>Save for retirement</a:t>
            </a:r>
          </a:p>
          <a:p>
            <a:pPr marL="514350" indent="-514350">
              <a:buFont typeface="+mj-lt"/>
              <a:buAutoNum type="arabicPeriod"/>
            </a:pPr>
            <a:r>
              <a:rPr lang="en-US" altLang="en-US" sz="2600" b="1" dirty="0" smtClean="0">
                <a:solidFill>
                  <a:srgbClr val="8086FC"/>
                </a:solidFill>
                <a:ea typeface="ＭＳ Ｐゴシック" pitchFamily="34" charset="-128"/>
              </a:rPr>
              <a:t>Save for education</a:t>
            </a:r>
          </a:p>
          <a:p>
            <a:pPr marL="514350" indent="-514350">
              <a:buFont typeface="+mj-lt"/>
              <a:buAutoNum type="arabicPeriod"/>
            </a:pPr>
            <a:r>
              <a:rPr lang="en-US" altLang="en-US" sz="2600" b="1" dirty="0" smtClean="0">
                <a:solidFill>
                  <a:srgbClr val="8086FC"/>
                </a:solidFill>
                <a:ea typeface="ＭＳ Ｐゴシック" pitchFamily="34" charset="-128"/>
              </a:rPr>
              <a:t>Save for fun</a:t>
            </a:r>
          </a:p>
          <a:p>
            <a:pPr marL="514350" indent="-514350">
              <a:buFont typeface="+mj-lt"/>
              <a:buAutoNum type="arabicPeriod"/>
            </a:pPr>
            <a:endParaRPr lang="en-US" altLang="en-US" sz="2600" b="1" dirty="0" smtClean="0">
              <a:solidFill>
                <a:srgbClr val="8086FC"/>
              </a:solidFill>
              <a:ea typeface="ＭＳ Ｐゴシック" pitchFamily="34" charset="-128"/>
            </a:endParaRPr>
          </a:p>
          <a:p>
            <a:pPr>
              <a:buFontTx/>
              <a:buNone/>
            </a:pPr>
            <a:endParaRPr lang="en-US" altLang="en-US" sz="2600" b="1" dirty="0" smtClean="0">
              <a:solidFill>
                <a:schemeClr val="accent2"/>
              </a:solidFill>
              <a:ea typeface="ＭＳ Ｐゴシック" pitchFamily="34" charset="-128"/>
            </a:endParaRPr>
          </a:p>
          <a:p>
            <a:endParaRPr lang="en-US" altLang="en-US" sz="2600" dirty="0" smtClean="0">
              <a:ea typeface="ＭＳ Ｐゴシック" pitchFamily="34" charset="-128"/>
            </a:endParaRPr>
          </a:p>
        </p:txBody>
      </p:sp>
    </p:spTree>
    <p:extLst>
      <p:ext uri="{BB962C8B-B14F-4D97-AF65-F5344CB8AC3E}">
        <p14:creationId xmlns:p14="http://schemas.microsoft.com/office/powerpoint/2010/main" val="19912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Personal Budgets</a:t>
            </a:r>
            <a:endParaRPr lang="en-US" dirty="0"/>
          </a:p>
        </p:txBody>
      </p:sp>
    </p:spTree>
    <p:extLst>
      <p:ext uri="{BB962C8B-B14F-4D97-AF65-F5344CB8AC3E}">
        <p14:creationId xmlns:p14="http://schemas.microsoft.com/office/powerpoint/2010/main" val="361274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Budget</a:t>
            </a:r>
            <a:endParaRPr lang="en-US" dirty="0"/>
          </a:p>
        </p:txBody>
      </p:sp>
      <p:sp>
        <p:nvSpPr>
          <p:cNvPr id="3" name="Content Placeholder 2"/>
          <p:cNvSpPr>
            <a:spLocks noGrp="1"/>
          </p:cNvSpPr>
          <p:nvPr>
            <p:ph idx="1"/>
          </p:nvPr>
        </p:nvSpPr>
        <p:spPr>
          <a:xfrm>
            <a:off x="6932612" y="1905000"/>
            <a:ext cx="4419600" cy="4572001"/>
          </a:xfrm>
        </p:spPr>
        <p:txBody>
          <a:bodyPr>
            <a:normAutofit/>
          </a:bodyPr>
          <a:lstStyle/>
          <a:p>
            <a:pPr marL="0" indent="0">
              <a:buNone/>
            </a:pPr>
            <a:r>
              <a:rPr lang="en-US" sz="3200" dirty="0" smtClean="0">
                <a:solidFill>
                  <a:srgbClr val="6E90FE"/>
                </a:solidFill>
              </a:rPr>
              <a:t>How to:</a:t>
            </a:r>
          </a:p>
          <a:p>
            <a:r>
              <a:rPr lang="en-US" sz="3200" dirty="0" smtClean="0"/>
              <a:t>Set goals</a:t>
            </a:r>
          </a:p>
          <a:p>
            <a:r>
              <a:rPr lang="en-US" sz="3200" dirty="0" smtClean="0"/>
              <a:t>Know your net income</a:t>
            </a:r>
          </a:p>
          <a:p>
            <a:r>
              <a:rPr lang="en-US" sz="3200" dirty="0" smtClean="0"/>
              <a:t>Make your plan</a:t>
            </a:r>
          </a:p>
          <a:p>
            <a:r>
              <a:rPr lang="en-US" sz="3200" dirty="0" smtClean="0"/>
              <a:t>Track spending</a:t>
            </a:r>
          </a:p>
          <a:p>
            <a:r>
              <a:rPr lang="en-US" sz="3200" dirty="0" smtClean="0"/>
              <a:t>Personalize for your needs</a:t>
            </a:r>
          </a:p>
          <a:p>
            <a:endParaRPr lang="en-US" dirty="0"/>
          </a:p>
        </p:txBody>
      </p:sp>
      <p:sp>
        <p:nvSpPr>
          <p:cNvPr id="4" name="Content Placeholder 2"/>
          <p:cNvSpPr txBox="1">
            <a:spLocks/>
          </p:cNvSpPr>
          <p:nvPr/>
        </p:nvSpPr>
        <p:spPr>
          <a:xfrm>
            <a:off x="1674812" y="1905000"/>
            <a:ext cx="3962399" cy="4187825"/>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b="0" i="0" u="none"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a:lstStyle>
          <a:p>
            <a:pPr marL="0" indent="0">
              <a:buNone/>
            </a:pPr>
            <a:r>
              <a:rPr lang="en-US" sz="3200" dirty="0" smtClean="0">
                <a:solidFill>
                  <a:srgbClr val="9FD812"/>
                </a:solidFill>
              </a:rPr>
              <a:t>Why:</a:t>
            </a:r>
          </a:p>
          <a:p>
            <a:r>
              <a:rPr lang="en-US" sz="3200" dirty="0" smtClean="0"/>
              <a:t>Control your money</a:t>
            </a:r>
          </a:p>
          <a:p>
            <a:r>
              <a:rPr lang="en-US" sz="3200" dirty="0" smtClean="0"/>
              <a:t>Reach goals</a:t>
            </a:r>
          </a:p>
          <a:p>
            <a:r>
              <a:rPr lang="en-US" sz="3200" dirty="0" smtClean="0"/>
              <a:t>Open your eyes to spending habits</a:t>
            </a:r>
          </a:p>
          <a:p>
            <a:r>
              <a:rPr lang="en-US" sz="3200" dirty="0" smtClean="0"/>
              <a:t>Peace of mind</a:t>
            </a:r>
          </a:p>
          <a:p>
            <a:r>
              <a:rPr lang="en-US" sz="3200" dirty="0" smtClean="0"/>
              <a:t>Control your life</a:t>
            </a:r>
          </a:p>
          <a:p>
            <a:endParaRPr lang="en-US" dirty="0"/>
          </a:p>
        </p:txBody>
      </p:sp>
    </p:spTree>
    <p:extLst>
      <p:ext uri="{BB962C8B-B14F-4D97-AF65-F5344CB8AC3E}">
        <p14:creationId xmlns:p14="http://schemas.microsoft.com/office/powerpoint/2010/main" val="391171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Budget</a:t>
            </a:r>
            <a:endParaRPr lang="en-US" dirty="0"/>
          </a:p>
        </p:txBody>
      </p:sp>
      <p:sp>
        <p:nvSpPr>
          <p:cNvPr id="4" name="Content Placeholder 2"/>
          <p:cNvSpPr txBox="1">
            <a:spLocks/>
          </p:cNvSpPr>
          <p:nvPr/>
        </p:nvSpPr>
        <p:spPr>
          <a:xfrm>
            <a:off x="1674812" y="1905000"/>
            <a:ext cx="9525000" cy="418782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b="0" i="0" u="none"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a:lstStyle>
          <a:p>
            <a:pPr marL="0" indent="0">
              <a:buNone/>
            </a:pPr>
            <a:r>
              <a:rPr lang="en-US" sz="3200" dirty="0" smtClean="0">
                <a:solidFill>
                  <a:srgbClr val="9FD812"/>
                </a:solidFill>
              </a:rPr>
              <a:t>1</a:t>
            </a:r>
            <a:r>
              <a:rPr lang="en-US" sz="3200" baseline="30000" dirty="0" smtClean="0">
                <a:solidFill>
                  <a:srgbClr val="9FD812"/>
                </a:solidFill>
              </a:rPr>
              <a:t>st</a:t>
            </a:r>
            <a:r>
              <a:rPr lang="en-US" sz="3200" dirty="0" smtClean="0">
                <a:solidFill>
                  <a:srgbClr val="9FD812"/>
                </a:solidFill>
              </a:rPr>
              <a:t> Handout:  Example of a personal budget</a:t>
            </a:r>
          </a:p>
          <a:p>
            <a:pPr marL="0" indent="0">
              <a:buNone/>
            </a:pPr>
            <a:endParaRPr lang="en-US" sz="3200" dirty="0">
              <a:solidFill>
                <a:srgbClr val="9FD812"/>
              </a:solidFill>
            </a:endParaRPr>
          </a:p>
          <a:p>
            <a:pPr marL="0" indent="0">
              <a:buNone/>
            </a:pPr>
            <a:r>
              <a:rPr lang="en-US" sz="3200" dirty="0" smtClean="0">
                <a:solidFill>
                  <a:srgbClr val="9FD812"/>
                </a:solidFill>
              </a:rPr>
              <a:t>As you prepare a personal budget it is important to make sure you account for all expenses! You should also include expenses such as retirement and savings!</a:t>
            </a:r>
            <a:endParaRPr lang="en-US" sz="3200" dirty="0" smtClean="0"/>
          </a:p>
          <a:p>
            <a:endParaRPr lang="en-US" dirty="0"/>
          </a:p>
        </p:txBody>
      </p:sp>
    </p:spTree>
    <p:extLst>
      <p:ext uri="{BB962C8B-B14F-4D97-AF65-F5344CB8AC3E}">
        <p14:creationId xmlns:p14="http://schemas.microsoft.com/office/powerpoint/2010/main" val="208837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Budget</a:t>
            </a:r>
            <a:endParaRPr lang="en-US" dirty="0"/>
          </a:p>
        </p:txBody>
      </p:sp>
      <p:sp>
        <p:nvSpPr>
          <p:cNvPr id="4" name="Content Placeholder 2"/>
          <p:cNvSpPr txBox="1">
            <a:spLocks/>
          </p:cNvSpPr>
          <p:nvPr/>
        </p:nvSpPr>
        <p:spPr>
          <a:xfrm>
            <a:off x="1674812" y="1905000"/>
            <a:ext cx="9525000" cy="418782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b="0" i="0" u="none"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a:lstStyle>
          <a:p>
            <a:r>
              <a:rPr lang="en-US" dirty="0" smtClean="0"/>
              <a:t>Lets now look at the areas that could be reduced. Pay particular attention to entertainment, groceries, dining out, clothing hobbies, and miscellaneous</a:t>
            </a:r>
          </a:p>
          <a:p>
            <a:r>
              <a:rPr lang="en-US" dirty="0" smtClean="0"/>
              <a:t>Are we taking into account ALL of our discretionary spending (such as morning coffee, cigarettes, extra trips to the store or impulse buys).</a:t>
            </a:r>
          </a:p>
          <a:p>
            <a:r>
              <a:rPr lang="en-US" dirty="0" smtClean="0"/>
              <a:t>Keeping a spending journal will help you to develop a realistic budget and see where your money is really going</a:t>
            </a:r>
            <a:r>
              <a:rPr lang="en-US" dirty="0" smtClean="0"/>
              <a:t>.</a:t>
            </a:r>
          </a:p>
          <a:p>
            <a:r>
              <a:rPr lang="en-US" dirty="0" smtClean="0"/>
              <a:t>Handout #2</a:t>
            </a:r>
            <a:endParaRPr lang="en-US" dirty="0"/>
          </a:p>
        </p:txBody>
      </p:sp>
    </p:spTree>
    <p:extLst>
      <p:ext uri="{BB962C8B-B14F-4D97-AF65-F5344CB8AC3E}">
        <p14:creationId xmlns:p14="http://schemas.microsoft.com/office/powerpoint/2010/main" val="24298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Debt</a:t>
            </a:r>
            <a:endParaRPr lang="en-US" dirty="0"/>
          </a:p>
        </p:txBody>
      </p:sp>
    </p:spTree>
    <p:extLst>
      <p:ext uri="{BB962C8B-B14F-4D97-AF65-F5344CB8AC3E}">
        <p14:creationId xmlns:p14="http://schemas.microsoft.com/office/powerpoint/2010/main" val="202564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3200" dirty="0" smtClean="0">
                <a:ea typeface="ＭＳ Ｐゴシック" pitchFamily="-32" charset="-128"/>
              </a:rPr>
              <a:t>Loans</a:t>
            </a:r>
          </a:p>
        </p:txBody>
      </p:sp>
      <p:sp>
        <p:nvSpPr>
          <p:cNvPr id="31747" name="Rectangle 3"/>
          <p:cNvSpPr>
            <a:spLocks noGrp="1" noChangeArrowheads="1"/>
          </p:cNvSpPr>
          <p:nvPr>
            <p:ph type="body" idx="1"/>
          </p:nvPr>
        </p:nvSpPr>
        <p:spPr/>
        <p:txBody>
          <a:bodyPr>
            <a:normAutofit lnSpcReduction="10000"/>
          </a:bodyPr>
          <a:lstStyle/>
          <a:p>
            <a:r>
              <a:rPr lang="en-US" altLang="en-US" dirty="0" smtClean="0">
                <a:ea typeface="ＭＳ Ｐゴシック" pitchFamily="-32" charset="-128"/>
              </a:rPr>
              <a:t>The bank or lending institution makes money off of the fees and interest off of your loan. If you pay even one day late you will incur a penalty which could be $30 dollars or more.</a:t>
            </a:r>
          </a:p>
          <a:p>
            <a:endParaRPr lang="en-US" altLang="en-US" dirty="0">
              <a:ea typeface="ＭＳ Ｐゴシック" pitchFamily="-32" charset="-128"/>
            </a:endParaRPr>
          </a:p>
          <a:p>
            <a:r>
              <a:rPr lang="en-US" altLang="en-US" dirty="0" smtClean="0">
                <a:ea typeface="ＭＳ Ｐゴシック" pitchFamily="-32" charset="-128"/>
              </a:rPr>
              <a:t>When taking out a loan consider the length of time of the loan, the interest rate and if there is any prepayment penalty.  You should also consider whether the loan is for a fixed interest rate or a variable one.</a:t>
            </a:r>
          </a:p>
          <a:p>
            <a:endParaRPr lang="en-US" altLang="en-US" dirty="0">
              <a:ea typeface="ＭＳ Ｐゴシック" pitchFamily="-32" charset="-128"/>
            </a:endParaRPr>
          </a:p>
          <a:p>
            <a:r>
              <a:rPr lang="en-US" altLang="en-US" dirty="0" smtClean="0">
                <a:ea typeface="ＭＳ Ｐゴシック" pitchFamily="-32" charset="-128"/>
              </a:rPr>
              <a:t>Let’s look at the relationship between the initial loan amount and how much that loan will cost you over its life.</a:t>
            </a:r>
          </a:p>
        </p:txBody>
      </p:sp>
    </p:spTree>
    <p:extLst>
      <p:ext uri="{BB962C8B-B14F-4D97-AF65-F5344CB8AC3E}">
        <p14:creationId xmlns:p14="http://schemas.microsoft.com/office/powerpoint/2010/main" val="259984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3200" dirty="0" smtClean="0">
                <a:ea typeface="ＭＳ Ｐゴシック" pitchFamily="-32" charset="-128"/>
              </a:rPr>
              <a:t>Loans</a:t>
            </a:r>
          </a:p>
        </p:txBody>
      </p:sp>
      <p:sp>
        <p:nvSpPr>
          <p:cNvPr id="31747" name="Rectangle 3"/>
          <p:cNvSpPr>
            <a:spLocks noGrp="1" noChangeArrowheads="1"/>
          </p:cNvSpPr>
          <p:nvPr>
            <p:ph type="body" idx="1"/>
          </p:nvPr>
        </p:nvSpPr>
        <p:spPr/>
        <p:txBody>
          <a:bodyPr>
            <a:normAutofit fontScale="92500" lnSpcReduction="20000"/>
          </a:bodyPr>
          <a:lstStyle/>
          <a:p>
            <a:r>
              <a:rPr lang="en-US" altLang="en-US" dirty="0" smtClean="0">
                <a:ea typeface="ＭＳ Ｐゴシック" pitchFamily="-32" charset="-128"/>
              </a:rPr>
              <a:t>Lets assume I borrow $5,000 at 6%. Lets further assume it is a fixed loan with no prepayment penalty.</a:t>
            </a:r>
          </a:p>
          <a:p>
            <a:pPr lvl="1"/>
            <a:endParaRPr lang="en-US" altLang="en-US" dirty="0">
              <a:ea typeface="ＭＳ Ｐゴシック" pitchFamily="-32" charset="-128"/>
            </a:endParaRPr>
          </a:p>
          <a:p>
            <a:pPr marL="282575" lvl="1" indent="0">
              <a:buNone/>
            </a:pPr>
            <a:r>
              <a:rPr lang="en-US" altLang="en-US" u="sng" dirty="0" smtClean="0">
                <a:ea typeface="ＭＳ Ｐゴシック" pitchFamily="-32" charset="-128"/>
              </a:rPr>
              <a:t>Scenario One – 5 year term</a:t>
            </a:r>
          </a:p>
          <a:p>
            <a:pPr lvl="2"/>
            <a:r>
              <a:rPr lang="en-US" altLang="en-US" dirty="0" smtClean="0">
                <a:ea typeface="ＭＳ Ｐゴシック" pitchFamily="-32" charset="-128"/>
              </a:rPr>
              <a:t>Interest paid over the term will be $800</a:t>
            </a:r>
          </a:p>
          <a:p>
            <a:pPr lvl="2"/>
            <a:r>
              <a:rPr lang="en-US" altLang="en-US" dirty="0" smtClean="0">
                <a:ea typeface="ＭＳ Ｐゴシック" pitchFamily="-32" charset="-128"/>
              </a:rPr>
              <a:t>Monthly payment will be $100</a:t>
            </a:r>
          </a:p>
          <a:p>
            <a:pPr lvl="2"/>
            <a:r>
              <a:rPr lang="en-US" altLang="en-US" dirty="0" smtClean="0">
                <a:ea typeface="ＭＳ Ｐゴシック" pitchFamily="-32" charset="-128"/>
              </a:rPr>
              <a:t>If I invest  that 100 after the life of the loan is over I may have more than $6,500 in savings or investments!</a:t>
            </a:r>
          </a:p>
          <a:p>
            <a:pPr lvl="2"/>
            <a:endParaRPr lang="en-US" altLang="en-US" dirty="0">
              <a:ea typeface="ＭＳ Ｐゴシック" pitchFamily="-32" charset="-128"/>
            </a:endParaRPr>
          </a:p>
          <a:p>
            <a:pPr marL="282575" lvl="1" indent="0">
              <a:buNone/>
            </a:pPr>
            <a:r>
              <a:rPr lang="en-US" altLang="en-US" u="sng" dirty="0" smtClean="0">
                <a:ea typeface="ＭＳ Ｐゴシック" pitchFamily="-32" charset="-128"/>
              </a:rPr>
              <a:t>Scenario Two – 10 year term	</a:t>
            </a:r>
          </a:p>
          <a:p>
            <a:pPr lvl="2"/>
            <a:r>
              <a:rPr lang="en-US" altLang="en-US" dirty="0">
                <a:ea typeface="ＭＳ Ｐゴシック" pitchFamily="-32" charset="-128"/>
              </a:rPr>
              <a:t>Interest paid over the term will be </a:t>
            </a:r>
            <a:r>
              <a:rPr lang="en-US" altLang="en-US" dirty="0" smtClean="0">
                <a:ea typeface="ＭＳ Ｐゴシック" pitchFamily="-32" charset="-128"/>
              </a:rPr>
              <a:t>$1661</a:t>
            </a:r>
            <a:endParaRPr lang="en-US" altLang="en-US" dirty="0">
              <a:ea typeface="ＭＳ Ｐゴシック" pitchFamily="-32" charset="-128"/>
            </a:endParaRPr>
          </a:p>
          <a:p>
            <a:pPr lvl="2"/>
            <a:r>
              <a:rPr lang="en-US" altLang="en-US" dirty="0">
                <a:ea typeface="ＭＳ Ｐゴシック" pitchFamily="-32" charset="-128"/>
              </a:rPr>
              <a:t>Monthly payment will be </a:t>
            </a:r>
            <a:r>
              <a:rPr lang="en-US" altLang="en-US" dirty="0" smtClean="0">
                <a:ea typeface="ＭＳ Ｐゴシック" pitchFamily="-32" charset="-128"/>
              </a:rPr>
              <a:t>$56</a:t>
            </a:r>
          </a:p>
          <a:p>
            <a:pPr lvl="2"/>
            <a:endParaRPr lang="en-US" altLang="en-US" dirty="0">
              <a:ea typeface="ＭＳ Ｐゴシック" pitchFamily="-32" charset="-128"/>
            </a:endParaRPr>
          </a:p>
          <a:p>
            <a:pPr marL="511175" lvl="2" indent="0">
              <a:buNone/>
            </a:pPr>
            <a:r>
              <a:rPr lang="en-US" altLang="en-US" dirty="0" smtClean="0">
                <a:ea typeface="ＭＳ Ｐゴシック" pitchFamily="-32" charset="-128"/>
              </a:rPr>
              <a:t>Bankrate.com has all kinds of financial formulas you can use to for loan and investment scenarios</a:t>
            </a:r>
            <a:endParaRPr lang="en-US" altLang="en-US" dirty="0">
              <a:ea typeface="ＭＳ Ｐゴシック" pitchFamily="-32" charset="-128"/>
            </a:endParaRPr>
          </a:p>
          <a:p>
            <a:pPr marL="282575" lvl="1" indent="0">
              <a:buNone/>
            </a:pPr>
            <a:r>
              <a:rPr lang="en-US" altLang="en-US" dirty="0" smtClean="0">
                <a:ea typeface="ＭＳ Ｐゴシック" pitchFamily="-32" charset="-128"/>
              </a:rPr>
              <a:t>	</a:t>
            </a:r>
            <a:endParaRPr lang="en-US" altLang="en-US" dirty="0">
              <a:ea typeface="ＭＳ Ｐゴシック" pitchFamily="-32" charset="-128"/>
            </a:endParaRPr>
          </a:p>
        </p:txBody>
      </p:sp>
    </p:spTree>
    <p:extLst>
      <p:ext uri="{BB962C8B-B14F-4D97-AF65-F5344CB8AC3E}">
        <p14:creationId xmlns:p14="http://schemas.microsoft.com/office/powerpoint/2010/main" val="46933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Course Objectives</a:t>
            </a:r>
            <a:endParaRPr lang="en-US" dirty="0"/>
          </a:p>
        </p:txBody>
      </p:sp>
      <p:sp>
        <p:nvSpPr>
          <p:cNvPr id="14" name="Content Placeholder 13"/>
          <p:cNvSpPr>
            <a:spLocks noGrp="1"/>
          </p:cNvSpPr>
          <p:nvPr>
            <p:ph idx="1"/>
          </p:nvPr>
        </p:nvSpPr>
        <p:spPr>
          <a:xfrm>
            <a:off x="1065212" y="1828800"/>
            <a:ext cx="10667999" cy="4648200"/>
          </a:xfrm>
        </p:spPr>
        <p:txBody>
          <a:bodyPr numCol="2">
            <a:normAutofit/>
          </a:bodyPr>
          <a:lstStyle/>
          <a:p>
            <a:r>
              <a:rPr lang="en-US" sz="3200" dirty="0" smtClean="0">
                <a:solidFill>
                  <a:schemeClr val="accent6">
                    <a:lumMod val="40000"/>
                    <a:lumOff val="60000"/>
                  </a:schemeClr>
                </a:solidFill>
              </a:rPr>
              <a:t>The importance of managing your money</a:t>
            </a:r>
          </a:p>
          <a:p>
            <a:r>
              <a:rPr lang="en-US" sz="3200" dirty="0" smtClean="0"/>
              <a:t>Setting financial goals</a:t>
            </a:r>
          </a:p>
          <a:p>
            <a:r>
              <a:rPr lang="en-US" sz="3200" dirty="0" smtClean="0"/>
              <a:t>Budgeting</a:t>
            </a:r>
          </a:p>
          <a:p>
            <a:r>
              <a:rPr lang="en-US" sz="3200" dirty="0" smtClean="0">
                <a:solidFill>
                  <a:schemeClr val="accent5">
                    <a:lumMod val="40000"/>
                    <a:lumOff val="60000"/>
                  </a:schemeClr>
                </a:solidFill>
              </a:rPr>
              <a:t>Controlling debt</a:t>
            </a:r>
          </a:p>
          <a:p>
            <a:pPr marL="0" indent="0">
              <a:buNone/>
            </a:pPr>
            <a:endParaRPr lang="en-US" sz="3200" dirty="0" smtClean="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3200" dirty="0" smtClean="0">
                <a:ea typeface="ＭＳ Ｐゴシック" pitchFamily="-32" charset="-128"/>
              </a:rPr>
              <a:t>Credit Scores and Repairing Credit</a:t>
            </a:r>
          </a:p>
        </p:txBody>
      </p:sp>
      <p:sp>
        <p:nvSpPr>
          <p:cNvPr id="31747" name="Rectangle 3"/>
          <p:cNvSpPr>
            <a:spLocks noGrp="1" noChangeArrowheads="1"/>
          </p:cNvSpPr>
          <p:nvPr>
            <p:ph type="body" idx="1"/>
          </p:nvPr>
        </p:nvSpPr>
        <p:spPr/>
        <p:txBody>
          <a:bodyPr>
            <a:normAutofit/>
          </a:bodyPr>
          <a:lstStyle/>
          <a:p>
            <a:pPr marL="0" indent="0">
              <a:buNone/>
            </a:pPr>
            <a:r>
              <a:rPr lang="en-US" altLang="en-US" dirty="0" smtClean="0">
                <a:ea typeface="ＭＳ Ｐゴシック" pitchFamily="-32" charset="-128"/>
              </a:rPr>
              <a:t>What is a Credit Report?</a:t>
            </a:r>
          </a:p>
          <a:p>
            <a:pPr marL="0" indent="0">
              <a:buNone/>
            </a:pPr>
            <a:r>
              <a:rPr lang="en-US" altLang="en-US" dirty="0">
                <a:ea typeface="ＭＳ Ｐゴシック" pitchFamily="-32" charset="-128"/>
              </a:rPr>
              <a:t>	</a:t>
            </a:r>
            <a:r>
              <a:rPr lang="en-US" altLang="en-US" dirty="0" smtClean="0">
                <a:ea typeface="ＭＳ Ｐゴシック" pitchFamily="-32" charset="-128"/>
              </a:rPr>
              <a:t>A credit report includes information on where you live, how you pay your bills, and whether you’ve been sued or have filed for bankruptcy. Nationwide credit reporting companies sell the information in your report to creditors that, in turn, use it to evaluate your applications for credit. It also determines at what rate of interest they will loan you money.</a:t>
            </a:r>
          </a:p>
          <a:p>
            <a:pPr marL="0" indent="0">
              <a:buNone/>
            </a:pPr>
            <a:r>
              <a:rPr lang="en-US" altLang="en-US" dirty="0">
                <a:ea typeface="ＭＳ Ｐゴシック" pitchFamily="-32" charset="-128"/>
              </a:rPr>
              <a:t>By law you are entitled to a free copy of you credit report from each of the nationwide credit reporting agencies – Equifax, Experian, and TransUnion – once every twelve months. You can visit </a:t>
            </a:r>
            <a:r>
              <a:rPr lang="en-US" altLang="en-US" u="sng" dirty="0">
                <a:ea typeface="ＭＳ Ｐゴシック" pitchFamily="-32" charset="-128"/>
              </a:rPr>
              <a:t>annualcreditreport.com</a:t>
            </a:r>
            <a:r>
              <a:rPr lang="en-US" altLang="en-US" dirty="0">
                <a:ea typeface="ＭＳ Ｐゴシック" pitchFamily="-32" charset="-128"/>
              </a:rPr>
              <a:t> to get your copy.</a:t>
            </a:r>
          </a:p>
          <a:p>
            <a:pPr marL="0" indent="0">
              <a:buNone/>
            </a:pPr>
            <a:endParaRPr lang="en-US" altLang="en-US" dirty="0" smtClean="0">
              <a:ea typeface="ＭＳ Ｐゴシック" pitchFamily="-32" charset="-128"/>
            </a:endParaRPr>
          </a:p>
          <a:p>
            <a:pPr marL="0" indent="0">
              <a:buNone/>
            </a:pPr>
            <a:endParaRPr lang="en-US" altLang="en-US" dirty="0">
              <a:ea typeface="ＭＳ Ｐゴシック" pitchFamily="-32" charset="-128"/>
            </a:endParaRPr>
          </a:p>
          <a:p>
            <a:pPr marL="0" indent="0">
              <a:buNone/>
            </a:pPr>
            <a:endParaRPr lang="en-US" altLang="en-US" dirty="0">
              <a:ea typeface="ＭＳ Ｐゴシック" pitchFamily="-32" charset="-128"/>
            </a:endParaRPr>
          </a:p>
          <a:p>
            <a:pPr marL="0" indent="0">
              <a:buNone/>
            </a:pPr>
            <a:endParaRPr lang="en-US" altLang="en-US" dirty="0">
              <a:ea typeface="ＭＳ Ｐゴシック" pitchFamily="-32" charset="-128"/>
            </a:endParaRPr>
          </a:p>
          <a:p>
            <a:pPr marL="0" indent="0">
              <a:buNone/>
            </a:pPr>
            <a:endParaRPr lang="en-US" altLang="en-US" dirty="0">
              <a:ea typeface="ＭＳ Ｐゴシック" pitchFamily="-32" charset="-128"/>
            </a:endParaRPr>
          </a:p>
          <a:p>
            <a:pPr marL="0" indent="0">
              <a:buNone/>
            </a:pPr>
            <a:endParaRPr lang="en-US" altLang="en-US" dirty="0">
              <a:ea typeface="ＭＳ Ｐゴシック" pitchFamily="-32" charset="-128"/>
            </a:endParaRPr>
          </a:p>
        </p:txBody>
      </p:sp>
    </p:spTree>
    <p:extLst>
      <p:ext uri="{BB962C8B-B14F-4D97-AF65-F5344CB8AC3E}">
        <p14:creationId xmlns:p14="http://schemas.microsoft.com/office/powerpoint/2010/main" val="333310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3200" dirty="0" smtClean="0">
                <a:ea typeface="ＭＳ Ｐゴシック" pitchFamily="-32" charset="-128"/>
              </a:rPr>
              <a:t>Credit Scores and Repairing Credit</a:t>
            </a:r>
          </a:p>
        </p:txBody>
      </p:sp>
      <p:sp>
        <p:nvSpPr>
          <p:cNvPr id="31747" name="Rectangle 3"/>
          <p:cNvSpPr>
            <a:spLocks noGrp="1" noChangeArrowheads="1"/>
          </p:cNvSpPr>
          <p:nvPr>
            <p:ph type="body" idx="1"/>
          </p:nvPr>
        </p:nvSpPr>
        <p:spPr/>
        <p:txBody>
          <a:bodyPr>
            <a:normAutofit/>
          </a:bodyPr>
          <a:lstStyle/>
          <a:p>
            <a:pPr marL="0" indent="0">
              <a:buNone/>
            </a:pPr>
            <a:r>
              <a:rPr lang="en-US" b="1" dirty="0" smtClean="0"/>
              <a:t>Credit </a:t>
            </a:r>
            <a:r>
              <a:rPr lang="en-US" b="1" dirty="0"/>
              <a:t>Score Chart &amp; Range</a:t>
            </a:r>
            <a:endParaRPr lang="en-US" dirty="0"/>
          </a:p>
          <a:p>
            <a:r>
              <a:rPr lang="en-US" dirty="0"/>
              <a:t>760-850 </a:t>
            </a:r>
            <a:r>
              <a:rPr lang="en-US" b="1" dirty="0"/>
              <a:t>Excellent</a:t>
            </a:r>
            <a:endParaRPr lang="en-US" dirty="0"/>
          </a:p>
          <a:p>
            <a:r>
              <a:rPr lang="en-US" dirty="0"/>
              <a:t>700-759 </a:t>
            </a:r>
            <a:r>
              <a:rPr lang="en-US" b="1" dirty="0"/>
              <a:t>Very Good</a:t>
            </a:r>
            <a:endParaRPr lang="en-US" dirty="0"/>
          </a:p>
          <a:p>
            <a:r>
              <a:rPr lang="en-US" dirty="0"/>
              <a:t>660-699 </a:t>
            </a:r>
            <a:r>
              <a:rPr lang="en-US" b="1" dirty="0"/>
              <a:t>Good</a:t>
            </a:r>
            <a:endParaRPr lang="en-US" dirty="0"/>
          </a:p>
          <a:p>
            <a:r>
              <a:rPr lang="en-US" dirty="0"/>
              <a:t>620-659 </a:t>
            </a:r>
            <a:r>
              <a:rPr lang="en-US" b="1" dirty="0"/>
              <a:t>Fair</a:t>
            </a:r>
            <a:endParaRPr lang="en-US" dirty="0"/>
          </a:p>
          <a:p>
            <a:r>
              <a:rPr lang="en-US" dirty="0"/>
              <a:t>580-619 </a:t>
            </a:r>
            <a:r>
              <a:rPr lang="en-US" b="1" dirty="0"/>
              <a:t>Poor</a:t>
            </a:r>
            <a:endParaRPr lang="en-US" dirty="0"/>
          </a:p>
          <a:p>
            <a:r>
              <a:rPr lang="en-US" dirty="0"/>
              <a:t>500-579 </a:t>
            </a:r>
            <a:r>
              <a:rPr lang="en-US" b="1" dirty="0"/>
              <a:t>Very Poor</a:t>
            </a:r>
            <a:endParaRPr lang="en-US" dirty="0"/>
          </a:p>
          <a:p>
            <a:pPr marL="0" indent="0">
              <a:buNone/>
            </a:pPr>
            <a:endParaRPr lang="en-US" altLang="en-US" dirty="0">
              <a:ea typeface="ＭＳ Ｐゴシック" pitchFamily="-32" charset="-128"/>
            </a:endParaRPr>
          </a:p>
          <a:p>
            <a:pPr marL="0" indent="0">
              <a:buNone/>
            </a:pPr>
            <a:endParaRPr lang="en-US" altLang="en-US" dirty="0">
              <a:ea typeface="ＭＳ Ｐゴシック" pitchFamily="-32" charset="-128"/>
            </a:endParaRPr>
          </a:p>
          <a:p>
            <a:pPr marL="0" indent="0">
              <a:buNone/>
            </a:pPr>
            <a:endParaRPr lang="en-US" altLang="en-US" dirty="0">
              <a:ea typeface="ＭＳ Ｐゴシック" pitchFamily="-32" charset="-128"/>
            </a:endParaRPr>
          </a:p>
          <a:p>
            <a:pPr marL="0" indent="0">
              <a:buNone/>
            </a:pPr>
            <a:endParaRPr lang="en-US" altLang="en-US" dirty="0">
              <a:ea typeface="ＭＳ Ｐゴシック" pitchFamily="-32" charset="-128"/>
            </a:endParaRPr>
          </a:p>
        </p:txBody>
      </p:sp>
    </p:spTree>
    <p:extLst>
      <p:ext uri="{BB962C8B-B14F-4D97-AF65-F5344CB8AC3E}">
        <p14:creationId xmlns:p14="http://schemas.microsoft.com/office/powerpoint/2010/main" val="160207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3200" dirty="0" smtClean="0">
                <a:ea typeface="ＭＳ Ｐゴシック" pitchFamily="-32" charset="-128"/>
              </a:rPr>
              <a:t>Credit Scores and Repairing Credit</a:t>
            </a:r>
          </a:p>
        </p:txBody>
      </p:sp>
      <p:sp>
        <p:nvSpPr>
          <p:cNvPr id="31747" name="Rectangle 3"/>
          <p:cNvSpPr>
            <a:spLocks noGrp="1" noChangeArrowheads="1"/>
          </p:cNvSpPr>
          <p:nvPr>
            <p:ph type="body" idx="1"/>
          </p:nvPr>
        </p:nvSpPr>
        <p:spPr/>
        <p:txBody>
          <a:bodyPr>
            <a:normAutofit/>
          </a:bodyPr>
          <a:lstStyle/>
          <a:p>
            <a:pPr marL="0" indent="0">
              <a:buNone/>
            </a:pPr>
            <a:r>
              <a:rPr lang="en-US" altLang="en-US" dirty="0" smtClean="0">
                <a:ea typeface="ＭＳ Ｐゴシック" pitchFamily="-32" charset="-128"/>
              </a:rPr>
              <a:t>If your report is not accurate you should:</a:t>
            </a:r>
          </a:p>
          <a:p>
            <a:pPr marL="457200" indent="-457200">
              <a:buFont typeface="+mj-lt"/>
              <a:buAutoNum type="arabicPeriod"/>
            </a:pPr>
            <a:r>
              <a:rPr lang="en-US" altLang="en-US" dirty="0" smtClean="0">
                <a:ea typeface="ＭＳ Ｐゴシック" pitchFamily="-32" charset="-128"/>
              </a:rPr>
              <a:t>Tell the credit reporting company, in writing, what information, you think is inaccurate. A sample dispute letter can be found at consumer.ftc.gov.</a:t>
            </a:r>
          </a:p>
          <a:p>
            <a:pPr marL="457200" indent="-457200">
              <a:buFont typeface="+mj-lt"/>
              <a:buAutoNum type="arabicPeriod"/>
            </a:pPr>
            <a:r>
              <a:rPr lang="en-US" altLang="en-US" dirty="0" smtClean="0">
                <a:ea typeface="ＭＳ Ｐゴシック" pitchFamily="-32" charset="-128"/>
              </a:rPr>
              <a:t>If you think it is fraud, you can visit ftc.gov/idtheft for help.</a:t>
            </a:r>
          </a:p>
          <a:p>
            <a:pPr marL="457200" indent="-457200">
              <a:buFont typeface="+mj-lt"/>
              <a:buAutoNum type="arabicPeriod"/>
            </a:pPr>
            <a:r>
              <a:rPr lang="en-US" altLang="en-US" dirty="0" smtClean="0">
                <a:ea typeface="ＭＳ Ｐゴシック" pitchFamily="-32" charset="-128"/>
              </a:rPr>
              <a:t>If you have a lot of credit cards close some out. If you have no credit cards take one out and establish a reliable record of payment</a:t>
            </a:r>
          </a:p>
          <a:p>
            <a:pPr marL="457200" indent="-457200">
              <a:buFont typeface="+mj-lt"/>
              <a:buAutoNum type="arabicPeriod"/>
            </a:pPr>
            <a:r>
              <a:rPr lang="en-US" altLang="en-US" dirty="0" smtClean="0">
                <a:ea typeface="ＭＳ Ｐゴシック" pitchFamily="-32" charset="-128"/>
              </a:rPr>
              <a:t>Make sure to pay on time or early every month.</a:t>
            </a:r>
            <a:endParaRPr lang="en-US" altLang="en-US" dirty="0">
              <a:ea typeface="ＭＳ Ｐゴシック" pitchFamily="-32" charset="-128"/>
            </a:endParaRPr>
          </a:p>
          <a:p>
            <a:pPr marL="0" indent="0">
              <a:buNone/>
            </a:pPr>
            <a:endParaRPr lang="en-US" altLang="en-US" dirty="0">
              <a:ea typeface="ＭＳ Ｐゴシック" pitchFamily="-32" charset="-128"/>
            </a:endParaRPr>
          </a:p>
          <a:p>
            <a:pPr marL="0" indent="0">
              <a:buNone/>
            </a:pPr>
            <a:endParaRPr lang="en-US" altLang="en-US" dirty="0">
              <a:ea typeface="ＭＳ Ｐゴシック" pitchFamily="-32" charset="-128"/>
            </a:endParaRPr>
          </a:p>
          <a:p>
            <a:pPr marL="0" indent="0">
              <a:buNone/>
            </a:pPr>
            <a:endParaRPr lang="en-US" altLang="en-US" dirty="0">
              <a:ea typeface="ＭＳ Ｐゴシック" pitchFamily="-32" charset="-128"/>
            </a:endParaRPr>
          </a:p>
        </p:txBody>
      </p:sp>
    </p:spTree>
    <p:extLst>
      <p:ext uri="{BB962C8B-B14F-4D97-AF65-F5344CB8AC3E}">
        <p14:creationId xmlns:p14="http://schemas.microsoft.com/office/powerpoint/2010/main" val="313485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Securing Personal Information</a:t>
            </a:r>
            <a:endParaRPr lang="en-US" dirty="0"/>
          </a:p>
        </p:txBody>
      </p:sp>
    </p:spTree>
    <p:extLst>
      <p:ext uri="{BB962C8B-B14F-4D97-AF65-F5344CB8AC3E}">
        <p14:creationId xmlns:p14="http://schemas.microsoft.com/office/powerpoint/2010/main" val="208932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Online Money Management</a:t>
            </a:r>
            <a:endParaRPr lang="en-US"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180012" y="1676400"/>
            <a:ext cx="856694" cy="1195388"/>
          </a:xfrm>
        </p:spPr>
      </p:pic>
      <p:pic>
        <p:nvPicPr>
          <p:cNvPr id="7" name="Content Placeholder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1141412" y="1371600"/>
            <a:ext cx="3886200" cy="2836926"/>
          </a:xfrm>
        </p:spPr>
      </p:pic>
      <p:sp>
        <p:nvSpPr>
          <p:cNvPr id="5" name="Text Placeholder 4"/>
          <p:cNvSpPr>
            <a:spLocks noGrp="1"/>
          </p:cNvSpPr>
          <p:nvPr>
            <p:ph type="body" sz="half" idx="3"/>
          </p:nvPr>
        </p:nvSpPr>
        <p:spPr/>
        <p:txBody>
          <a:bodyPr/>
          <a:lstStyle/>
          <a:p>
            <a:r>
              <a:rPr lang="en-US" dirty="0" smtClean="0"/>
              <a:t>Various banking websites</a:t>
            </a:r>
          </a:p>
          <a:p>
            <a:r>
              <a:rPr lang="en-US" dirty="0" smtClean="0"/>
              <a:t>Third Party websites/software that will help create and maintain budgets</a:t>
            </a:r>
          </a:p>
          <a:p>
            <a:r>
              <a:rPr lang="en-US" dirty="0" smtClean="0"/>
              <a:t>Ability to see spending in “real time”</a:t>
            </a:r>
          </a:p>
          <a:p>
            <a:r>
              <a:rPr lang="en-US" dirty="0" smtClean="0"/>
              <a:t>Prevent bounced checks and insufficient funds</a:t>
            </a:r>
          </a:p>
          <a:p>
            <a:r>
              <a:rPr lang="en-US" dirty="0" smtClean="0"/>
              <a:t>Money management ease and assistance</a:t>
            </a:r>
          </a:p>
          <a:p>
            <a:r>
              <a:rPr lang="en-US" dirty="0" smtClean="0"/>
              <a:t>Catch and eliminate fraud faster</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0012" y="3200400"/>
            <a:ext cx="835025" cy="6262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0202" y="4343400"/>
            <a:ext cx="2769810" cy="2181225"/>
          </a:xfrm>
          <a:prstGeom prst="rect">
            <a:avLst/>
          </a:prstGeom>
        </p:spPr>
      </p:pic>
    </p:spTree>
    <p:extLst>
      <p:ext uri="{BB962C8B-B14F-4D97-AF65-F5344CB8AC3E}">
        <p14:creationId xmlns:p14="http://schemas.microsoft.com/office/powerpoint/2010/main" val="3805788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Online Money Management</a:t>
            </a:r>
            <a:endParaRPr lang="en-US" dirty="0"/>
          </a:p>
        </p:txBody>
      </p:sp>
      <p:sp>
        <p:nvSpPr>
          <p:cNvPr id="7" name="Content Placeholder 6"/>
          <p:cNvSpPr>
            <a:spLocks noGrp="1"/>
          </p:cNvSpPr>
          <p:nvPr>
            <p:ph idx="1"/>
          </p:nvPr>
        </p:nvSpPr>
        <p:spPr/>
        <p:txBody>
          <a:bodyPr>
            <a:normAutofit/>
          </a:bodyPr>
          <a:lstStyle/>
          <a:p>
            <a:r>
              <a:rPr lang="en-US" sz="2800" dirty="0" smtClean="0"/>
              <a:t>As your options for banking and purchasing online grow, so does your need to safeguard your privacy and security while using the Internet and your personal computer, tablet, or mobile device.</a:t>
            </a:r>
          </a:p>
          <a:p>
            <a:r>
              <a:rPr lang="en-US" sz="2800" dirty="0" smtClean="0"/>
              <a:t>Online security can be as simple as frequently reviewing your bank accounts to stay on top of things or reporting fraudulent activity.</a:t>
            </a:r>
          </a:p>
          <a:p>
            <a:r>
              <a:rPr lang="en-US" sz="2800" dirty="0" smtClean="0"/>
              <a:t>How else can you be safe online?</a:t>
            </a:r>
            <a:endParaRPr lang="en-US" sz="2800" dirty="0"/>
          </a:p>
        </p:txBody>
      </p:sp>
    </p:spTree>
    <p:extLst>
      <p:ext uri="{BB962C8B-B14F-4D97-AF65-F5344CB8AC3E}">
        <p14:creationId xmlns:p14="http://schemas.microsoft.com/office/powerpoint/2010/main" val="64219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10 Online &amp; Mobile Security Tips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Use strong passwords for all accounts (different for each account and should include #’s and both lowercase and capital letters)</a:t>
            </a:r>
          </a:p>
          <a:p>
            <a:pPr marL="457200" indent="-457200">
              <a:buFont typeface="+mj-lt"/>
              <a:buAutoNum type="arabicPeriod"/>
            </a:pPr>
            <a:r>
              <a:rPr lang="en-US" dirty="0" smtClean="0"/>
              <a:t>DO NOT USE any part of your SS#, Credit </a:t>
            </a:r>
            <a:r>
              <a:rPr lang="en-US" dirty="0"/>
              <a:t>C</a:t>
            </a:r>
            <a:r>
              <a:rPr lang="en-US" dirty="0" smtClean="0"/>
              <a:t>ard #, User ID, etc. as your password- thieves will use these numbers/words first to crack into your accounts</a:t>
            </a:r>
          </a:p>
          <a:p>
            <a:pPr marL="457200" indent="-457200">
              <a:buFont typeface="+mj-lt"/>
              <a:buAutoNum type="arabicPeriod"/>
            </a:pPr>
            <a:r>
              <a:rPr lang="en-US" dirty="0" smtClean="0"/>
              <a:t>DO NOT respond to emails that claim to be from your bank (or any company) requesting your account details</a:t>
            </a:r>
          </a:p>
          <a:p>
            <a:pPr marL="457200" indent="-457200">
              <a:buFont typeface="+mj-lt"/>
              <a:buAutoNum type="arabicPeriod"/>
            </a:pPr>
            <a:r>
              <a:rPr lang="en-US" dirty="0" smtClean="0"/>
              <a:t>Be wary of email attachments and free software from unknown sources- Opening attachments could expose your computer, and all the information on it, to online fraud and theft</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95440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10 Online &amp; Mobile Security Tips</a:t>
            </a:r>
            <a:endParaRPr lang="en-US" dirty="0"/>
          </a:p>
        </p:txBody>
      </p:sp>
      <p:sp>
        <p:nvSpPr>
          <p:cNvPr id="3" name="Content Placeholder 2"/>
          <p:cNvSpPr>
            <a:spLocks noGrp="1"/>
          </p:cNvSpPr>
          <p:nvPr>
            <p:ph idx="1"/>
          </p:nvPr>
        </p:nvSpPr>
        <p:spPr/>
        <p:txBody>
          <a:bodyPr>
            <a:normAutofit/>
          </a:bodyPr>
          <a:lstStyle/>
          <a:p>
            <a:pPr marL="457200" indent="-457200">
              <a:buAutoNum type="arabicPeriod" startAt="5"/>
            </a:pPr>
            <a:r>
              <a:rPr lang="en-US" dirty="0" smtClean="0"/>
              <a:t>Be mindful of how much personal information you share on social networking sites- The more you post about yourself, the easier it may be for someone to figure passwords and/or consume your identity</a:t>
            </a:r>
          </a:p>
          <a:p>
            <a:pPr marL="457200" indent="-457200">
              <a:buAutoNum type="arabicPeriod" startAt="5"/>
            </a:pPr>
            <a:r>
              <a:rPr lang="en-US" dirty="0" smtClean="0"/>
              <a:t> Be careful about what (and where) you click online- use only secure and or trusted websites and avoid clicking on pop-up pages (sometimes well made pop-ups can look like a message from a friend or trusted website)</a:t>
            </a:r>
          </a:p>
          <a:p>
            <a:pPr marL="457200" indent="-457200">
              <a:buAutoNum type="arabicPeriod" startAt="5"/>
            </a:pPr>
            <a:r>
              <a:rPr lang="en-US" dirty="0" smtClean="0"/>
              <a:t>Secure your smartphone with screen lock- Nearly all mobile devices have a security screen lock feature and it should be used incase lost or stolen</a:t>
            </a:r>
          </a:p>
          <a:p>
            <a:pPr marL="0" indent="0">
              <a:buNone/>
            </a:pPr>
            <a:endParaRPr lang="en-US" dirty="0"/>
          </a:p>
        </p:txBody>
      </p:sp>
    </p:spTree>
    <p:extLst>
      <p:ext uri="{BB962C8B-B14F-4D97-AF65-F5344CB8AC3E}">
        <p14:creationId xmlns:p14="http://schemas.microsoft.com/office/powerpoint/2010/main" val="411779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10 Online &amp; Mobile Security Tips</a:t>
            </a:r>
            <a:endParaRPr lang="en-US" dirty="0"/>
          </a:p>
        </p:txBody>
      </p:sp>
      <p:sp>
        <p:nvSpPr>
          <p:cNvPr id="3" name="Content Placeholder 2"/>
          <p:cNvSpPr>
            <a:spLocks noGrp="1"/>
          </p:cNvSpPr>
          <p:nvPr>
            <p:ph idx="1"/>
          </p:nvPr>
        </p:nvSpPr>
        <p:spPr/>
        <p:txBody>
          <a:bodyPr/>
          <a:lstStyle/>
          <a:p>
            <a:pPr marL="457200" indent="-457200">
              <a:buAutoNum type="arabicPeriod" startAt="8"/>
            </a:pPr>
            <a:r>
              <a:rPr lang="en-US" dirty="0" smtClean="0"/>
              <a:t>Keep sensitive personal information and bank accounts off your phone- Do not “auto-save” passwords on your phone only use banking if account numbers are removed or blocked</a:t>
            </a:r>
          </a:p>
          <a:p>
            <a:pPr marL="457200" indent="-457200">
              <a:buAutoNum type="arabicPeriod" startAt="8"/>
            </a:pPr>
            <a:r>
              <a:rPr lang="en-US" dirty="0" smtClean="0"/>
              <a:t>Think before you download apps to your mobile device- Review the privacy policy and read reviews of the app</a:t>
            </a:r>
          </a:p>
          <a:p>
            <a:pPr marL="457200" indent="-457200">
              <a:buAutoNum type="arabicPeriod" startAt="8"/>
            </a:pPr>
            <a:r>
              <a:rPr lang="en-US" dirty="0" smtClean="0"/>
              <a:t>Keep your operating system, your Internet browser and your mobile device software up to date with latest security patches- will find and eliminate any new, known threats</a:t>
            </a:r>
            <a:endParaRPr lang="en-US" dirty="0"/>
          </a:p>
        </p:txBody>
      </p:sp>
    </p:spTree>
    <p:extLst>
      <p:ext uri="{BB962C8B-B14F-4D97-AF65-F5344CB8AC3E}">
        <p14:creationId xmlns:p14="http://schemas.microsoft.com/office/powerpoint/2010/main" val="411779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Investing for Your Future</a:t>
            </a:r>
            <a:endParaRPr lang="en-US" dirty="0"/>
          </a:p>
        </p:txBody>
      </p:sp>
    </p:spTree>
    <p:extLst>
      <p:ext uri="{BB962C8B-B14F-4D97-AF65-F5344CB8AC3E}">
        <p14:creationId xmlns:p14="http://schemas.microsoft.com/office/powerpoint/2010/main" val="45107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Course Objectives</a:t>
            </a:r>
            <a:endParaRPr lang="en-US" dirty="0"/>
          </a:p>
        </p:txBody>
      </p:sp>
      <p:sp>
        <p:nvSpPr>
          <p:cNvPr id="14" name="Content Placeholder 13"/>
          <p:cNvSpPr>
            <a:spLocks noGrp="1"/>
          </p:cNvSpPr>
          <p:nvPr>
            <p:ph idx="1"/>
          </p:nvPr>
        </p:nvSpPr>
        <p:spPr>
          <a:xfrm>
            <a:off x="1065212" y="1828800"/>
            <a:ext cx="10667999" cy="4648200"/>
          </a:xfrm>
        </p:spPr>
        <p:txBody>
          <a:bodyPr numCol="2">
            <a:normAutofit/>
          </a:bodyPr>
          <a:lstStyle/>
          <a:p>
            <a:r>
              <a:rPr lang="en-US" sz="3200" dirty="0" smtClean="0">
                <a:solidFill>
                  <a:schemeClr val="accent6">
                    <a:lumMod val="40000"/>
                    <a:lumOff val="60000"/>
                  </a:schemeClr>
                </a:solidFill>
              </a:rPr>
              <a:t>Securing your personal information</a:t>
            </a:r>
            <a:endParaRPr lang="en-US" sz="3200" dirty="0" smtClean="0"/>
          </a:p>
          <a:p>
            <a:r>
              <a:rPr lang="en-US" sz="3200" dirty="0"/>
              <a:t>Investing for your future</a:t>
            </a:r>
          </a:p>
          <a:p>
            <a:endParaRPr lang="en-US" dirty="0"/>
          </a:p>
        </p:txBody>
      </p:sp>
    </p:spTree>
    <p:extLst>
      <p:ext uri="{BB962C8B-B14F-4D97-AF65-F5344CB8AC3E}">
        <p14:creationId xmlns:p14="http://schemas.microsoft.com/office/powerpoint/2010/main" val="303236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Investing smartly will grow your assets and help you prepare for retirement or large purchases. A good resource for information is to visit the Federal Securities and Exchange Commissions website. There you may be directed to the Office of Investor Education and Advocacy.</a:t>
            </a:r>
          </a:p>
          <a:p>
            <a:pPr marL="0" indent="0">
              <a:buNone/>
            </a:pPr>
            <a:r>
              <a:rPr lang="en-US" dirty="0" smtClean="0"/>
              <a:t>There are several areas that we will look at in this section:</a:t>
            </a:r>
          </a:p>
          <a:p>
            <a:pPr marL="457200" indent="-457200">
              <a:buFont typeface="+mj-lt"/>
              <a:buAutoNum type="arabicPeriod"/>
            </a:pPr>
            <a:r>
              <a:rPr lang="en-US" dirty="0" smtClean="0"/>
              <a:t>Asset Allocation </a:t>
            </a:r>
          </a:p>
          <a:p>
            <a:pPr marL="457200" indent="-457200">
              <a:buFont typeface="+mj-lt"/>
              <a:buAutoNum type="arabicPeriod"/>
            </a:pPr>
            <a:r>
              <a:rPr lang="en-US" dirty="0" smtClean="0"/>
              <a:t>Risk Tolerance</a:t>
            </a:r>
          </a:p>
          <a:p>
            <a:pPr marL="457200" indent="-457200">
              <a:buFont typeface="+mj-lt"/>
              <a:buAutoNum type="arabicPeriod"/>
            </a:pPr>
            <a:r>
              <a:rPr lang="en-US" dirty="0" smtClean="0"/>
              <a:t>Investment Choices</a:t>
            </a:r>
          </a:p>
          <a:p>
            <a:pPr marL="457200" indent="-457200">
              <a:buFont typeface="+mj-lt"/>
              <a:buAutoNum type="arabicPeriod"/>
            </a:pPr>
            <a:r>
              <a:rPr lang="en-US" dirty="0" smtClean="0"/>
              <a:t>General Guidelines</a:t>
            </a:r>
          </a:p>
          <a:p>
            <a:pPr marL="287337" lvl="1" indent="0">
              <a:buNone/>
            </a:pPr>
            <a:endParaRPr lang="en-US" dirty="0" smtClean="0"/>
          </a:p>
        </p:txBody>
      </p:sp>
    </p:spTree>
    <p:extLst>
      <p:ext uri="{BB962C8B-B14F-4D97-AF65-F5344CB8AC3E}">
        <p14:creationId xmlns:p14="http://schemas.microsoft.com/office/powerpoint/2010/main" val="69190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Asset Allocation</a:t>
            </a:r>
            <a:endParaRPr lang="en-US" dirty="0"/>
          </a:p>
        </p:txBody>
      </p:sp>
      <p:sp>
        <p:nvSpPr>
          <p:cNvPr id="3" name="Content Placeholder 2"/>
          <p:cNvSpPr>
            <a:spLocks noGrp="1"/>
          </p:cNvSpPr>
          <p:nvPr>
            <p:ph idx="1"/>
          </p:nvPr>
        </p:nvSpPr>
        <p:spPr/>
        <p:txBody>
          <a:bodyPr>
            <a:normAutofit/>
          </a:bodyPr>
          <a:lstStyle/>
          <a:p>
            <a:r>
              <a:rPr lang="en-US" dirty="0"/>
              <a:t>Asset allocation involves dividing an investment </a:t>
            </a:r>
            <a:r>
              <a:rPr lang="en-US" dirty="0" smtClean="0"/>
              <a:t>portfolio</a:t>
            </a:r>
            <a:r>
              <a:rPr lang="en-US" dirty="0"/>
              <a:t> </a:t>
            </a:r>
            <a:r>
              <a:rPr lang="en-US" dirty="0" smtClean="0"/>
              <a:t>among </a:t>
            </a:r>
            <a:r>
              <a:rPr lang="en-US" dirty="0"/>
              <a:t>different asset categories, such as stocks, </a:t>
            </a:r>
            <a:r>
              <a:rPr lang="en-US" dirty="0" smtClean="0"/>
              <a:t>bonds</a:t>
            </a:r>
            <a:r>
              <a:rPr lang="en-US" dirty="0"/>
              <a:t>, and cash. The process of determining which mix </a:t>
            </a:r>
            <a:r>
              <a:rPr lang="en-US" dirty="0" smtClean="0"/>
              <a:t>of </a:t>
            </a:r>
            <a:r>
              <a:rPr lang="en-US" dirty="0"/>
              <a:t>assets to hold in your portfolio is a very personal one. </a:t>
            </a:r>
            <a:endParaRPr lang="en-US" dirty="0" smtClean="0"/>
          </a:p>
          <a:p>
            <a:endParaRPr lang="en-US" dirty="0"/>
          </a:p>
          <a:p>
            <a:r>
              <a:rPr lang="en-US" dirty="0"/>
              <a:t>The asset allocation that works best for you at any given </a:t>
            </a:r>
            <a:r>
              <a:rPr lang="en-US" dirty="0" smtClean="0"/>
              <a:t>point </a:t>
            </a:r>
            <a:r>
              <a:rPr lang="en-US" dirty="0"/>
              <a:t>in your life will depend largely on your time </a:t>
            </a:r>
            <a:r>
              <a:rPr lang="en-US" dirty="0" smtClean="0"/>
              <a:t>horizon </a:t>
            </a:r>
            <a:r>
              <a:rPr lang="en-US" dirty="0"/>
              <a:t>and your ability to tolerate risk.</a:t>
            </a:r>
          </a:p>
          <a:p>
            <a:endParaRPr lang="en-US" dirty="0"/>
          </a:p>
          <a:p>
            <a:pPr marL="287337" lvl="1" indent="0">
              <a:buNone/>
            </a:pPr>
            <a:endParaRPr lang="en-US" dirty="0" smtClean="0"/>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Asset Allocation</a:t>
            </a:r>
            <a:endParaRPr lang="en-US" dirty="0"/>
          </a:p>
        </p:txBody>
      </p:sp>
      <p:sp>
        <p:nvSpPr>
          <p:cNvPr id="3" name="Content Placeholder 2"/>
          <p:cNvSpPr>
            <a:spLocks noGrp="1"/>
          </p:cNvSpPr>
          <p:nvPr>
            <p:ph idx="1"/>
          </p:nvPr>
        </p:nvSpPr>
        <p:spPr/>
        <p:txBody>
          <a:bodyPr>
            <a:normAutofit fontScale="77500" lnSpcReduction="20000"/>
          </a:bodyPr>
          <a:lstStyle/>
          <a:p>
            <a:r>
              <a:rPr lang="en-US" sz="3000" dirty="0" smtClean="0"/>
              <a:t>A moderately aggressive portfolio is meant for individuals with a longer time horizon and an average risk tolerance. Investors who find these types of portfolios attractive are seeking to balance the amount of risk and return contained within the fund. </a:t>
            </a:r>
            <a:br>
              <a:rPr lang="en-US" sz="3000" dirty="0" smtClean="0"/>
            </a:br>
            <a:r>
              <a:rPr lang="en-US" sz="3000" dirty="0" smtClean="0"/>
              <a:t/>
            </a:r>
            <a:br>
              <a:rPr lang="en-US" sz="3000" dirty="0" smtClean="0"/>
            </a:br>
            <a:r>
              <a:rPr lang="en-US" sz="3000" dirty="0" smtClean="0"/>
              <a:t>The portfolio would consist of approximately  55% equities,  40% fixed, 5-% cash and equivalents. </a:t>
            </a:r>
          </a:p>
          <a:p>
            <a:r>
              <a:rPr lang="en-US" sz="3000" dirty="0" smtClean="0"/>
              <a:t>Let’s look at the next slide to show a pie graph of how what that portfolio would look like.</a:t>
            </a:r>
          </a:p>
          <a:p>
            <a:r>
              <a:rPr lang="en-US" sz="3000" dirty="0" smtClean="0"/>
              <a:t>This would be for people under the age of 60</a:t>
            </a:r>
          </a:p>
          <a:p>
            <a:pPr>
              <a:buNone/>
            </a:pPr>
            <a:r>
              <a:rPr lang="en-US" dirty="0" smtClean="0"/>
              <a:t/>
            </a:r>
            <a:br>
              <a:rPr lang="en-US"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Asset Allocation</a:t>
            </a:r>
            <a:endParaRPr lang="en-US" dirty="0"/>
          </a:p>
        </p:txBody>
      </p:sp>
      <p:graphicFrame>
        <p:nvGraphicFramePr>
          <p:cNvPr id="4" name="Content Placeholder 3"/>
          <p:cNvGraphicFramePr>
            <a:graphicFrameLocks noGrp="1"/>
          </p:cNvGraphicFramePr>
          <p:nvPr>
            <p:ph idx="1"/>
          </p:nvPr>
        </p:nvGraphicFramePr>
        <p:xfrm>
          <a:off x="1522413" y="1981200"/>
          <a:ext cx="9829800" cy="4187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Asset Allocation</a:t>
            </a:r>
            <a:endParaRPr lang="en-US" dirty="0"/>
          </a:p>
        </p:txBody>
      </p:sp>
      <p:sp>
        <p:nvSpPr>
          <p:cNvPr id="3" name="Content Placeholder 2"/>
          <p:cNvSpPr>
            <a:spLocks noGrp="1"/>
          </p:cNvSpPr>
          <p:nvPr>
            <p:ph idx="1"/>
          </p:nvPr>
        </p:nvSpPr>
        <p:spPr/>
        <p:txBody>
          <a:bodyPr>
            <a:normAutofit fontScale="92500"/>
          </a:bodyPr>
          <a:lstStyle/>
          <a:p>
            <a:r>
              <a:rPr lang="en-US" dirty="0" smtClean="0"/>
              <a:t>The conservative investment strategies, which put safety at a high priority, are most appropriate for investors who are </a:t>
            </a:r>
            <a:r>
              <a:rPr lang="en-US" dirty="0" smtClean="0">
                <a:hlinkClick r:id="rId2"/>
              </a:rPr>
              <a:t>risk averse</a:t>
            </a:r>
            <a:r>
              <a:rPr lang="en-US" dirty="0" smtClean="0"/>
              <a:t> and have a shorter time horizon. Conservative portfolios will generally consist mainly of cash and cash equivalents, or high-quality fixed-income instruments. </a:t>
            </a:r>
          </a:p>
          <a:p>
            <a:r>
              <a:rPr lang="en-US" dirty="0" smtClean="0"/>
              <a:t>The portfolio would consist of approximately 20% equities, 70% fixed, 10% cash and equivalents. </a:t>
            </a:r>
          </a:p>
          <a:p>
            <a:r>
              <a:rPr lang="en-US" dirty="0" smtClean="0"/>
              <a:t>Let’s look at the next slide to show a pie graph of how what that portfolio would look like.</a:t>
            </a:r>
          </a:p>
          <a:p>
            <a:r>
              <a:rPr lang="en-US" dirty="0" smtClean="0"/>
              <a:t>This would be for people over the age of 60 </a:t>
            </a:r>
            <a:br>
              <a:rPr lang="en-US"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Asset Allocation</a:t>
            </a:r>
            <a:endParaRPr lang="en-US" dirty="0"/>
          </a:p>
        </p:txBody>
      </p:sp>
      <p:graphicFrame>
        <p:nvGraphicFramePr>
          <p:cNvPr id="4" name="Content Placeholder 3"/>
          <p:cNvGraphicFramePr>
            <a:graphicFrameLocks noGrp="1"/>
          </p:cNvGraphicFramePr>
          <p:nvPr>
            <p:ph idx="1"/>
          </p:nvPr>
        </p:nvGraphicFramePr>
        <p:xfrm>
          <a:off x="1522413" y="1981200"/>
          <a:ext cx="9829800" cy="4187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Tolerance</a:t>
            </a:r>
            <a:endParaRPr lang="en-US" dirty="0"/>
          </a:p>
        </p:txBody>
      </p:sp>
      <p:sp>
        <p:nvSpPr>
          <p:cNvPr id="3" name="Content Placeholder 2"/>
          <p:cNvSpPr>
            <a:spLocks noGrp="1"/>
          </p:cNvSpPr>
          <p:nvPr>
            <p:ph idx="1"/>
          </p:nvPr>
        </p:nvSpPr>
        <p:spPr/>
        <p:txBody>
          <a:bodyPr>
            <a:normAutofit/>
          </a:bodyPr>
          <a:lstStyle/>
          <a:p>
            <a:pPr>
              <a:buNone/>
            </a:pPr>
            <a:r>
              <a:rPr lang="en-US" dirty="0" smtClean="0"/>
              <a:t/>
            </a:r>
            <a:br>
              <a:rPr lang="en-US" dirty="0" smtClean="0"/>
            </a:br>
            <a:r>
              <a:rPr lang="en-US" dirty="0" smtClean="0"/>
              <a:t>When it comes to investing, risk and reward go hand in hand. The phrase “no pain, no gain” – comes close to summing up the relationship between risk and reward. Don’t let anyone tell you otherwise: all investments involve some degree of risk. If you plan to buy securities – such as </a:t>
            </a:r>
            <a:r>
              <a:rPr lang="en-US" dirty="0" smtClean="0">
                <a:hlinkClick r:id="rId2"/>
              </a:rPr>
              <a:t>stocks</a:t>
            </a:r>
            <a:r>
              <a:rPr lang="en-US" dirty="0" smtClean="0"/>
              <a:t>, </a:t>
            </a:r>
            <a:r>
              <a:rPr lang="en-US" dirty="0" smtClean="0">
                <a:hlinkClick r:id="rId3"/>
              </a:rPr>
              <a:t>bonds</a:t>
            </a:r>
            <a:r>
              <a:rPr lang="en-US" dirty="0" smtClean="0"/>
              <a:t>, or </a:t>
            </a:r>
            <a:r>
              <a:rPr lang="en-US" dirty="0" smtClean="0">
                <a:hlinkClick r:id="rId4"/>
              </a:rPr>
              <a:t>mutual funds</a:t>
            </a:r>
            <a:r>
              <a:rPr lang="en-US" dirty="0" smtClean="0"/>
              <a:t> – it’s important that you understand that you could lose some or all of the money you invest.</a:t>
            </a:r>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Tolerance</a:t>
            </a:r>
            <a:endParaRPr lang="en-US" dirty="0"/>
          </a:p>
        </p:txBody>
      </p:sp>
      <p:sp>
        <p:nvSpPr>
          <p:cNvPr id="3" name="Content Placeholder 2"/>
          <p:cNvSpPr>
            <a:spLocks noGrp="1"/>
          </p:cNvSpPr>
          <p:nvPr>
            <p:ph idx="1"/>
          </p:nvPr>
        </p:nvSpPr>
        <p:spPr/>
        <p:txBody>
          <a:bodyPr>
            <a:normAutofit/>
          </a:bodyPr>
          <a:lstStyle/>
          <a:p>
            <a:pPr>
              <a:buNone/>
            </a:pPr>
            <a:r>
              <a:rPr lang="en-US" dirty="0" smtClean="0"/>
              <a:t/>
            </a:r>
            <a:br>
              <a:rPr lang="en-US" dirty="0" smtClean="0"/>
            </a:br>
            <a:r>
              <a:rPr lang="en-US" dirty="0" smtClean="0"/>
              <a:t>The reward for taking on risk is the potential for a greater investment return. If you have a financial goal with a long time horizon, you may make more money by carefully investing in higher risk assets, such as stocks or bonds, than if limit yourself to less risky assets. On the other hand, lower risk cash investments may be appropriate for short-term financial goals.</a:t>
            </a:r>
          </a:p>
          <a:p>
            <a:pPr>
              <a:buNone/>
            </a:pPr>
            <a:r>
              <a:rPr lang="en-US" dirty="0" smtClean="0"/>
              <a:t>	An aggressive investor, or one with a high risk tolerance, is willing to risk losing money to get potentially better results. A conservative investor, or one with a low risk tolerance, favors investments that maintain his or her original investment.</a:t>
            </a:r>
          </a:p>
          <a:p>
            <a:endParaRPr lang="en-US" dirty="0" smtClean="0"/>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Tolerance</a:t>
            </a:r>
            <a:endParaRPr lang="en-US" dirty="0"/>
          </a:p>
        </p:txBody>
      </p:sp>
      <p:sp>
        <p:nvSpPr>
          <p:cNvPr id="3" name="Content Placeholder 2"/>
          <p:cNvSpPr>
            <a:spLocks noGrp="1"/>
          </p:cNvSpPr>
          <p:nvPr>
            <p:ph idx="1"/>
          </p:nvPr>
        </p:nvSpPr>
        <p:spPr/>
        <p:txBody>
          <a:bodyPr>
            <a:normAutofit/>
          </a:bodyPr>
          <a:lstStyle/>
          <a:p>
            <a:pPr>
              <a:buNone/>
            </a:pPr>
            <a:r>
              <a:rPr lang="en-US" dirty="0" smtClean="0"/>
              <a:t/>
            </a:r>
            <a:br>
              <a:rPr lang="en-US" dirty="0" smtClean="0"/>
            </a:br>
            <a:r>
              <a:rPr lang="en-US" dirty="0" smtClean="0"/>
              <a:t>Many investment websites offer free online questionnaires to help you assess your risk tolerance. Some of the websites will even estimate asset allocations based on responses to the questionnaires. While the suggested asset allocations may be a useful starting point, keep in mind that the results may be biased towards financial products or services sold by companies or individuals sponsoring the websites.</a:t>
            </a:r>
          </a:p>
          <a:p>
            <a:endParaRPr lang="en-US" dirty="0" smtClean="0"/>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Investment Choices</a:t>
            </a:r>
            <a:endParaRPr lang="en-US" dirty="0"/>
          </a:p>
        </p:txBody>
      </p:sp>
      <p:sp>
        <p:nvSpPr>
          <p:cNvPr id="3" name="Content Placeholder 2"/>
          <p:cNvSpPr>
            <a:spLocks noGrp="1"/>
          </p:cNvSpPr>
          <p:nvPr>
            <p:ph idx="1"/>
          </p:nvPr>
        </p:nvSpPr>
        <p:spPr>
          <a:xfrm>
            <a:off x="1522412" y="1905000"/>
            <a:ext cx="9829799" cy="4187825"/>
          </a:xfrm>
        </p:spPr>
        <p:txBody>
          <a:bodyPr>
            <a:normAutofit fontScale="25000" lnSpcReduction="20000"/>
          </a:bodyPr>
          <a:lstStyle/>
          <a:p>
            <a:pPr>
              <a:buNone/>
            </a:pPr>
            <a:r>
              <a:rPr lang="en-US" sz="8000" dirty="0" smtClean="0"/>
              <a:t>Cash</a:t>
            </a:r>
          </a:p>
          <a:p>
            <a:pPr>
              <a:buNone/>
            </a:pPr>
            <a:r>
              <a:rPr lang="en-US" sz="8000" u="sng" dirty="0" smtClean="0"/>
              <a:t>Risk</a:t>
            </a:r>
            <a:r>
              <a:rPr lang="en-US" sz="8000" dirty="0" smtClean="0"/>
              <a:t>							</a:t>
            </a:r>
            <a:r>
              <a:rPr lang="en-US" sz="8000" u="sng" dirty="0" smtClean="0"/>
              <a:t>Fees</a:t>
            </a:r>
          </a:p>
          <a:p>
            <a:pPr>
              <a:buNone/>
            </a:pPr>
            <a:r>
              <a:rPr lang="en-US" sz="8000" dirty="0" smtClean="0"/>
              <a:t>	No risk  (if you go through an FDIC insured bank)	None if kept a min balance</a:t>
            </a:r>
          </a:p>
          <a:p>
            <a:pPr>
              <a:buNone/>
            </a:pPr>
            <a:r>
              <a:rPr lang="en-US" sz="8000" u="sng" dirty="0" smtClean="0"/>
              <a:t>Typical Interest</a:t>
            </a:r>
          </a:p>
          <a:p>
            <a:pPr>
              <a:buNone/>
            </a:pPr>
            <a:r>
              <a:rPr lang="en-US" sz="8000" dirty="0" smtClean="0"/>
              <a:t>	Very low! Typically under 1%</a:t>
            </a:r>
          </a:p>
          <a:p>
            <a:pPr>
              <a:buNone/>
            </a:pPr>
            <a:r>
              <a:rPr lang="en-US" sz="8000" u="sng" dirty="0" smtClean="0"/>
              <a:t>Penalties</a:t>
            </a:r>
          </a:p>
          <a:p>
            <a:pPr>
              <a:buNone/>
            </a:pPr>
            <a:r>
              <a:rPr lang="en-US" sz="8000" dirty="0" smtClean="0"/>
              <a:t>Can only take money out so many times per month</a:t>
            </a:r>
          </a:p>
          <a:p>
            <a:pPr>
              <a:buNone/>
            </a:pPr>
            <a:r>
              <a:rPr lang="en-US" sz="8000" u="sng" dirty="0" smtClean="0"/>
              <a:t>Types</a:t>
            </a:r>
            <a:r>
              <a:rPr lang="en-US" sz="8000" dirty="0" smtClean="0"/>
              <a:t>				</a:t>
            </a:r>
            <a:r>
              <a:rPr lang="en-US" sz="8000" u="sng" dirty="0" smtClean="0"/>
              <a:t>Minimum  Investment</a:t>
            </a:r>
          </a:p>
          <a:p>
            <a:pPr>
              <a:buNone/>
            </a:pPr>
            <a:r>
              <a:rPr lang="en-US" sz="8000" dirty="0" smtClean="0"/>
              <a:t>	Savings accounts		Usually under $100</a:t>
            </a:r>
          </a:p>
          <a:p>
            <a:pPr>
              <a:buNone/>
            </a:pPr>
            <a:r>
              <a:rPr lang="en-US" sz="8000" dirty="0" smtClean="0"/>
              <a:t>	Money Market Accounts	Usually around $100</a:t>
            </a:r>
          </a:p>
          <a:p>
            <a:pPr>
              <a:buNone/>
            </a:pPr>
            <a:endParaRPr lang="en-US" sz="8000" dirty="0" smtClean="0"/>
          </a:p>
          <a:p>
            <a:pPr>
              <a:buNone/>
            </a:pPr>
            <a:r>
              <a:rPr lang="en-US" sz="8000" dirty="0" smtClean="0"/>
              <a:t>	</a:t>
            </a:r>
          </a:p>
          <a:p>
            <a:pPr>
              <a:buNone/>
            </a:pPr>
            <a:r>
              <a:rPr lang="en-US" dirty="0" smtClean="0"/>
              <a:t>	</a:t>
            </a:r>
            <a:br>
              <a:rPr lang="en-US" dirty="0" smtClean="0"/>
            </a:br>
            <a:endParaRPr lang="en-US" dirty="0" smtClean="0"/>
          </a:p>
          <a:p>
            <a:endParaRPr lang="en-US" dirty="0" smtClean="0"/>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1600200"/>
            <a:ext cx="8229601" cy="2411103"/>
          </a:xfrm>
        </p:spPr>
        <p:txBody>
          <a:bodyPr/>
          <a:lstStyle/>
          <a:p>
            <a:pPr algn="ctr"/>
            <a:r>
              <a:rPr lang="en-US" dirty="0" smtClean="0"/>
              <a:t>The Importance of Managing your Money</a:t>
            </a:r>
            <a:endParaRPr lang="en-US" dirty="0"/>
          </a:p>
        </p:txBody>
      </p:sp>
    </p:spTree>
    <p:extLst>
      <p:ext uri="{BB962C8B-B14F-4D97-AF65-F5344CB8AC3E}">
        <p14:creationId xmlns:p14="http://schemas.microsoft.com/office/powerpoint/2010/main" val="75406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Investment Choices</a:t>
            </a:r>
            <a:endParaRPr lang="en-US" dirty="0"/>
          </a:p>
        </p:txBody>
      </p:sp>
      <p:sp>
        <p:nvSpPr>
          <p:cNvPr id="3" name="Content Placeholder 2"/>
          <p:cNvSpPr>
            <a:spLocks noGrp="1"/>
          </p:cNvSpPr>
          <p:nvPr>
            <p:ph idx="1"/>
          </p:nvPr>
        </p:nvSpPr>
        <p:spPr/>
        <p:txBody>
          <a:bodyPr>
            <a:normAutofit fontScale="25000" lnSpcReduction="20000"/>
          </a:bodyPr>
          <a:lstStyle/>
          <a:p>
            <a:pPr>
              <a:buNone/>
            </a:pPr>
            <a:endParaRPr lang="en-US" sz="8000" dirty="0" smtClean="0"/>
          </a:p>
          <a:p>
            <a:pPr>
              <a:buNone/>
            </a:pPr>
            <a:r>
              <a:rPr lang="en-US" sz="8000" u="sng" dirty="0" smtClean="0"/>
              <a:t>Savings Bonds and Certificates of Deposit</a:t>
            </a:r>
          </a:p>
          <a:p>
            <a:pPr>
              <a:buNone/>
            </a:pPr>
            <a:r>
              <a:rPr lang="en-US" sz="8000" u="sng" dirty="0" smtClean="0"/>
              <a:t>Risk</a:t>
            </a:r>
            <a:r>
              <a:rPr lang="en-US" sz="8000" dirty="0" smtClean="0"/>
              <a:t>							</a:t>
            </a:r>
            <a:r>
              <a:rPr lang="en-US" sz="8000" u="sng" dirty="0" smtClean="0"/>
              <a:t>Fees</a:t>
            </a:r>
          </a:p>
          <a:p>
            <a:pPr>
              <a:buNone/>
            </a:pPr>
            <a:r>
              <a:rPr lang="en-US" sz="8000" dirty="0" smtClean="0"/>
              <a:t>	No risk  (if you go through an FDIC insured bank)	Generally none</a:t>
            </a:r>
          </a:p>
          <a:p>
            <a:pPr>
              <a:buNone/>
            </a:pPr>
            <a:r>
              <a:rPr lang="en-US" sz="8000" u="sng" dirty="0" smtClean="0"/>
              <a:t>Typical Interest</a:t>
            </a:r>
          </a:p>
          <a:p>
            <a:pPr>
              <a:buNone/>
            </a:pPr>
            <a:r>
              <a:rPr lang="en-US" sz="8000" dirty="0" smtClean="0"/>
              <a:t>	Very low! Typically under 2% </a:t>
            </a:r>
          </a:p>
          <a:p>
            <a:pPr>
              <a:buNone/>
            </a:pPr>
            <a:r>
              <a:rPr lang="en-US" sz="8000" u="sng" dirty="0" smtClean="0"/>
              <a:t>Penalties</a:t>
            </a:r>
          </a:p>
          <a:p>
            <a:pPr>
              <a:buNone/>
            </a:pPr>
            <a:r>
              <a:rPr lang="en-US" sz="8000" dirty="0" smtClean="0"/>
              <a:t>	Can only take money out without penalties after the product matures</a:t>
            </a:r>
          </a:p>
          <a:p>
            <a:pPr>
              <a:buNone/>
            </a:pPr>
            <a:r>
              <a:rPr lang="en-US" sz="8000" u="sng" dirty="0" smtClean="0"/>
              <a:t>Types</a:t>
            </a:r>
            <a:r>
              <a:rPr lang="en-US" sz="8000" dirty="0" smtClean="0"/>
              <a:t>					</a:t>
            </a:r>
            <a:r>
              <a:rPr lang="en-US" sz="8000" u="sng" dirty="0" smtClean="0"/>
              <a:t>Minimum Investment</a:t>
            </a:r>
          </a:p>
          <a:p>
            <a:pPr>
              <a:buNone/>
            </a:pPr>
            <a:r>
              <a:rPr lang="en-US" sz="8000" dirty="0" smtClean="0"/>
              <a:t>	Government Savings Bonds		$50.00</a:t>
            </a:r>
          </a:p>
          <a:p>
            <a:pPr>
              <a:buNone/>
            </a:pPr>
            <a:r>
              <a:rPr lang="en-US" sz="8000" dirty="0" smtClean="0"/>
              <a:t>	Certificates of Deposit			$ 500 or more</a:t>
            </a:r>
          </a:p>
          <a:p>
            <a:pPr>
              <a:buNone/>
            </a:pPr>
            <a:r>
              <a:rPr lang="en-US" sz="8000" dirty="0" smtClean="0"/>
              <a:t>	</a:t>
            </a:r>
          </a:p>
          <a:p>
            <a:pPr>
              <a:buNone/>
            </a:pPr>
            <a:r>
              <a:rPr lang="en-US" dirty="0" smtClean="0"/>
              <a:t>	</a:t>
            </a:r>
            <a:br>
              <a:rPr lang="en-US" dirty="0" smtClean="0"/>
            </a:br>
            <a:endParaRPr lang="en-US" dirty="0" smtClean="0"/>
          </a:p>
          <a:p>
            <a:r>
              <a:rPr lang="en-US" dirty="0" smtClean="0"/>
              <a:t>Saving</a:t>
            </a:r>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Investment Choices</a:t>
            </a:r>
            <a:endParaRPr lang="en-US" dirty="0"/>
          </a:p>
        </p:txBody>
      </p:sp>
      <p:sp>
        <p:nvSpPr>
          <p:cNvPr id="3" name="Content Placeholder 2"/>
          <p:cNvSpPr>
            <a:spLocks noGrp="1"/>
          </p:cNvSpPr>
          <p:nvPr>
            <p:ph idx="1"/>
          </p:nvPr>
        </p:nvSpPr>
        <p:spPr/>
        <p:txBody>
          <a:bodyPr>
            <a:normAutofit fontScale="25000" lnSpcReduction="20000"/>
          </a:bodyPr>
          <a:lstStyle/>
          <a:p>
            <a:pPr>
              <a:buNone/>
            </a:pPr>
            <a:endParaRPr lang="en-US" sz="8000" dirty="0" smtClean="0"/>
          </a:p>
          <a:p>
            <a:pPr>
              <a:buNone/>
            </a:pPr>
            <a:r>
              <a:rPr lang="en-US" sz="8000" u="sng" dirty="0" smtClean="0"/>
              <a:t>Equities (also called stocks or mutual funds)</a:t>
            </a:r>
          </a:p>
          <a:p>
            <a:pPr>
              <a:buNone/>
            </a:pPr>
            <a:r>
              <a:rPr lang="en-US" sz="8000" u="sng" dirty="0" smtClean="0"/>
              <a:t>Risk</a:t>
            </a:r>
            <a:r>
              <a:rPr lang="en-US" sz="8000" dirty="0" smtClean="0"/>
              <a:t>							</a:t>
            </a:r>
            <a:r>
              <a:rPr lang="en-US" sz="8000" u="sng" dirty="0" smtClean="0"/>
              <a:t>Fees</a:t>
            </a:r>
          </a:p>
          <a:p>
            <a:pPr>
              <a:buNone/>
            </a:pPr>
            <a:r>
              <a:rPr lang="en-US" sz="8000" dirty="0" smtClean="0"/>
              <a:t>	Moderate to High Risk (depends on type of fund)		Yes depends on investment</a:t>
            </a:r>
          </a:p>
          <a:p>
            <a:pPr>
              <a:buNone/>
            </a:pPr>
            <a:r>
              <a:rPr lang="en-US" sz="8000" u="sng" dirty="0" smtClean="0"/>
              <a:t>Typical Interest</a:t>
            </a:r>
          </a:p>
          <a:p>
            <a:pPr>
              <a:buNone/>
            </a:pPr>
            <a:r>
              <a:rPr lang="en-US" sz="8000" dirty="0" smtClean="0"/>
              <a:t>	Varies each day as traded. Generally, the average return over time (years) is 10%</a:t>
            </a:r>
          </a:p>
          <a:p>
            <a:pPr>
              <a:buNone/>
            </a:pPr>
            <a:r>
              <a:rPr lang="en-US" sz="8000" u="sng" dirty="0" smtClean="0"/>
              <a:t>Penalties</a:t>
            </a:r>
          </a:p>
          <a:p>
            <a:pPr>
              <a:buNone/>
            </a:pPr>
            <a:r>
              <a:rPr lang="en-US" sz="8000" dirty="0" smtClean="0"/>
              <a:t>	Can take money out anytime. Taxes when taken out or each year if there are gains.</a:t>
            </a:r>
          </a:p>
          <a:p>
            <a:pPr>
              <a:buNone/>
            </a:pPr>
            <a:r>
              <a:rPr lang="en-US" sz="8000" u="sng" dirty="0" smtClean="0"/>
              <a:t>Types</a:t>
            </a:r>
            <a:r>
              <a:rPr lang="en-US" sz="8000" dirty="0" smtClean="0"/>
              <a:t>					</a:t>
            </a:r>
            <a:r>
              <a:rPr lang="en-US" sz="8000" u="sng" dirty="0" smtClean="0"/>
              <a:t>Minimum Investment</a:t>
            </a:r>
          </a:p>
          <a:p>
            <a:pPr>
              <a:buNone/>
            </a:pPr>
            <a:r>
              <a:rPr lang="en-US" sz="8000" dirty="0" smtClean="0"/>
              <a:t>	Stocks				***Depends on the investment</a:t>
            </a:r>
          </a:p>
          <a:p>
            <a:pPr>
              <a:buNone/>
            </a:pPr>
            <a:r>
              <a:rPr lang="en-US" dirty="0" smtClean="0"/>
              <a:t>	</a:t>
            </a:r>
            <a:br>
              <a:rPr lang="en-US" dirty="0" smtClean="0"/>
            </a:br>
            <a:endParaRPr lang="en-US" dirty="0" smtClean="0"/>
          </a:p>
          <a:p>
            <a:r>
              <a:rPr lang="en-US" dirty="0" smtClean="0"/>
              <a:t>Saving</a:t>
            </a:r>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Investment Choices</a:t>
            </a:r>
            <a:endParaRPr lang="en-US" dirty="0"/>
          </a:p>
        </p:txBody>
      </p:sp>
      <p:sp>
        <p:nvSpPr>
          <p:cNvPr id="3" name="Content Placeholder 2"/>
          <p:cNvSpPr>
            <a:spLocks noGrp="1"/>
          </p:cNvSpPr>
          <p:nvPr>
            <p:ph idx="1"/>
          </p:nvPr>
        </p:nvSpPr>
        <p:spPr/>
        <p:txBody>
          <a:bodyPr>
            <a:normAutofit fontScale="25000" lnSpcReduction="20000"/>
          </a:bodyPr>
          <a:lstStyle/>
          <a:p>
            <a:pPr>
              <a:buNone/>
            </a:pPr>
            <a:endParaRPr lang="en-US" sz="8000" dirty="0" smtClean="0"/>
          </a:p>
          <a:p>
            <a:pPr>
              <a:buNone/>
            </a:pPr>
            <a:r>
              <a:rPr lang="en-US" sz="8000" u="sng" dirty="0" smtClean="0"/>
              <a:t>401K</a:t>
            </a:r>
          </a:p>
          <a:p>
            <a:pPr>
              <a:buNone/>
            </a:pPr>
            <a:r>
              <a:rPr lang="en-US" sz="8000" u="sng" dirty="0" smtClean="0"/>
              <a:t>Risk</a:t>
            </a:r>
          </a:p>
          <a:p>
            <a:pPr>
              <a:buNone/>
            </a:pPr>
            <a:r>
              <a:rPr lang="en-US" sz="8000" dirty="0" smtClean="0"/>
              <a:t>	Moderate to High Risk (depends on type of fund). May be tax deferred until withdrawn. Companies typically match some of your contribution.</a:t>
            </a:r>
          </a:p>
          <a:p>
            <a:pPr>
              <a:buNone/>
            </a:pPr>
            <a:r>
              <a:rPr lang="en-US" sz="8000" u="sng" dirty="0" smtClean="0"/>
              <a:t>Typical Interest</a:t>
            </a:r>
          </a:p>
          <a:p>
            <a:pPr>
              <a:buNone/>
            </a:pPr>
            <a:r>
              <a:rPr lang="en-US" sz="8000" dirty="0" smtClean="0"/>
              <a:t>	Varies each day as traded. Generally, the average return over time (years) is 10%</a:t>
            </a:r>
          </a:p>
          <a:p>
            <a:pPr>
              <a:buNone/>
            </a:pPr>
            <a:r>
              <a:rPr lang="en-US" sz="8000" u="sng" dirty="0" smtClean="0"/>
              <a:t>Penalties</a:t>
            </a:r>
          </a:p>
          <a:p>
            <a:pPr>
              <a:buNone/>
            </a:pPr>
            <a:r>
              <a:rPr lang="en-US" sz="8000" dirty="0" smtClean="0"/>
              <a:t>	High penalties for early withdrawal. </a:t>
            </a:r>
          </a:p>
          <a:p>
            <a:pPr>
              <a:buNone/>
            </a:pPr>
            <a:r>
              <a:rPr lang="en-US" sz="8000" u="sng" dirty="0" smtClean="0"/>
              <a:t>Types</a:t>
            </a:r>
            <a:r>
              <a:rPr lang="en-US" sz="8000" dirty="0" smtClean="0"/>
              <a:t>					</a:t>
            </a:r>
            <a:r>
              <a:rPr lang="en-US" sz="8000" u="sng" dirty="0" smtClean="0"/>
              <a:t>Minimum Investment</a:t>
            </a:r>
          </a:p>
          <a:p>
            <a:pPr>
              <a:buNone/>
            </a:pPr>
            <a:r>
              <a:rPr lang="en-US" sz="8000" dirty="0" smtClean="0"/>
              <a:t>Various Investment			Very little often no minimum</a:t>
            </a:r>
          </a:p>
          <a:p>
            <a:pPr>
              <a:buNone/>
            </a:pPr>
            <a:r>
              <a:rPr lang="en-US" dirty="0" smtClean="0"/>
              <a:t>	</a:t>
            </a:r>
            <a:br>
              <a:rPr lang="en-US" dirty="0" smtClean="0"/>
            </a:br>
            <a:endParaRPr lang="en-US" dirty="0" smtClean="0"/>
          </a:p>
          <a:p>
            <a:r>
              <a:rPr lang="en-US" dirty="0" smtClean="0"/>
              <a:t>Saving</a:t>
            </a:r>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Investment Choices</a:t>
            </a:r>
            <a:endParaRPr lang="en-US" dirty="0"/>
          </a:p>
        </p:txBody>
      </p:sp>
      <p:sp>
        <p:nvSpPr>
          <p:cNvPr id="3" name="Content Placeholder 2"/>
          <p:cNvSpPr>
            <a:spLocks noGrp="1"/>
          </p:cNvSpPr>
          <p:nvPr>
            <p:ph idx="1"/>
          </p:nvPr>
        </p:nvSpPr>
        <p:spPr/>
        <p:txBody>
          <a:bodyPr>
            <a:normAutofit fontScale="55000" lnSpcReduction="20000"/>
          </a:bodyPr>
          <a:lstStyle/>
          <a:p>
            <a:pPr>
              <a:buNone/>
            </a:pPr>
            <a:endParaRPr lang="en-US" sz="2600" dirty="0" smtClean="0"/>
          </a:p>
          <a:p>
            <a:pPr>
              <a:buNone/>
            </a:pPr>
            <a:r>
              <a:rPr lang="en-US" sz="3100" dirty="0" smtClean="0"/>
              <a:t>	</a:t>
            </a:r>
            <a:r>
              <a:rPr lang="en-US" sz="4100" dirty="0" smtClean="0"/>
              <a:t>Generally,  an FDIC Insured bank is a good place to go to start exploring investment accounts. They will also have savings, money market and bond investments available.</a:t>
            </a:r>
          </a:p>
          <a:p>
            <a:pPr>
              <a:buNone/>
            </a:pPr>
            <a:endParaRPr lang="en-US" sz="4100" dirty="0" smtClean="0"/>
          </a:p>
          <a:p>
            <a:pPr>
              <a:buNone/>
            </a:pPr>
            <a:r>
              <a:rPr lang="en-US" sz="4100" dirty="0" smtClean="0"/>
              <a:t>	If your company has a 401K or 403B Program, you should talk to Human Resources about how to sign up. The Plan Administrator can be contacted to give you investment advice. </a:t>
            </a:r>
          </a:p>
          <a:p>
            <a:pPr>
              <a:buNone/>
            </a:pPr>
            <a:endParaRPr lang="en-US" sz="8000" dirty="0" smtClean="0"/>
          </a:p>
          <a:p>
            <a:pPr>
              <a:buNone/>
            </a:pPr>
            <a:r>
              <a:rPr lang="en-US" dirty="0" smtClean="0"/>
              <a:t>	</a:t>
            </a:r>
            <a:br>
              <a:rPr lang="en-US" dirty="0" smtClean="0"/>
            </a:br>
            <a:endParaRPr lang="en-US" dirty="0" smtClean="0"/>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Guidelines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sz="6700" b="1" dirty="0" smtClean="0"/>
              <a:t>Make a Plan</a:t>
            </a:r>
          </a:p>
          <a:p>
            <a:pPr>
              <a:buNone/>
            </a:pPr>
            <a:r>
              <a:rPr lang="en-US" sz="6700" dirty="0" smtClean="0"/>
              <a:t>	</a:t>
            </a:r>
            <a:r>
              <a:rPr lang="en-US" sz="5900" dirty="0" smtClean="0"/>
              <a:t>The key to financial security is to have a financial plan. You'll first need to figure out where you're starting from – for example, how much you owe and how much money have you saved. Then set your goals. Do you want a car, a college education for your children, or a comfortable retirement? Once you know what you want, when you want it, and how much it costs, you can figure out how much you’ll need to save.</a:t>
            </a:r>
          </a:p>
          <a:p>
            <a:pPr>
              <a:buNone/>
            </a:pPr>
            <a:endParaRPr lang="en-US" sz="8000" dirty="0" smtClean="0"/>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Guidelines</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t>Save and Invest for the Long Term</a:t>
            </a:r>
          </a:p>
          <a:p>
            <a:pPr>
              <a:buNone/>
            </a:pPr>
            <a:r>
              <a:rPr lang="en-US" sz="2800" dirty="0" smtClean="0"/>
              <a:t>	Perhaps the best protection against risk is time. On any given day the stock market can go up or down. Sometimes a market downturn can last for months or more. But over the years, investors who adopt a "buy and hold" approach to investing tend to come out ahead of those who try to time the market.</a:t>
            </a:r>
          </a:p>
          <a:p>
            <a:pPr>
              <a:buNone/>
            </a:pPr>
            <a:endParaRPr lang="en-US" sz="8000" dirty="0" smtClean="0"/>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Guidelines</a:t>
            </a:r>
            <a:endParaRPr lang="en-US" dirty="0"/>
          </a:p>
        </p:txBody>
      </p:sp>
      <p:sp>
        <p:nvSpPr>
          <p:cNvPr id="3" name="Content Placeholder 2"/>
          <p:cNvSpPr>
            <a:spLocks noGrp="1"/>
          </p:cNvSpPr>
          <p:nvPr>
            <p:ph idx="1"/>
          </p:nvPr>
        </p:nvSpPr>
        <p:spPr/>
        <p:txBody>
          <a:bodyPr>
            <a:normAutofit/>
          </a:bodyPr>
          <a:lstStyle/>
          <a:p>
            <a:pPr>
              <a:buNone/>
            </a:pPr>
            <a:r>
              <a:rPr lang="en-US" sz="2000" b="1" dirty="0" smtClean="0"/>
              <a:t>Investigate Before You Invest</a:t>
            </a:r>
          </a:p>
          <a:p>
            <a:r>
              <a:rPr lang="en-US" sz="2000" dirty="0" smtClean="0"/>
              <a:t>Another way to reduce risk is to do your homework before you part with your money.</a:t>
            </a:r>
          </a:p>
          <a:p>
            <a:r>
              <a:rPr lang="en-US" sz="2000" dirty="0" smtClean="0"/>
              <a:t>Call your </a:t>
            </a:r>
            <a:r>
              <a:rPr lang="en-US" sz="2000" dirty="0" smtClean="0">
                <a:hlinkClick r:id="rId2"/>
              </a:rPr>
              <a:t>state securities regulator</a:t>
            </a:r>
            <a:r>
              <a:rPr lang="en-US" sz="2000" dirty="0" smtClean="0"/>
              <a:t> to check up on the background of any person or company that you're considering doing business with.</a:t>
            </a:r>
          </a:p>
          <a:p>
            <a:r>
              <a:rPr lang="en-US" sz="2000" dirty="0" smtClean="0"/>
              <a:t>Find out as much as you can about any company before you invest in it. Companies that issue stock have to give important information to investors in a document called a "prospectus" and by law that information is supposed to be truthful. Always read the prospectus.</a:t>
            </a:r>
          </a:p>
          <a:p>
            <a:r>
              <a:rPr lang="en-US" sz="2000" dirty="0" smtClean="0"/>
              <a:t>Beware of "get rich quick schemes." If someone offers you an especially high rate of return on an investment or pressures you to invest before you've had time to investigate, it's probably a scam.</a:t>
            </a:r>
          </a:p>
          <a:p>
            <a:pPr>
              <a:buNone/>
            </a:pPr>
            <a:endParaRPr lang="en-US" sz="2000" dirty="0" smtClean="0"/>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Guidelines</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t>Avoid the Costs of Delay</a:t>
            </a:r>
          </a:p>
          <a:p>
            <a:pPr>
              <a:buNone/>
            </a:pPr>
            <a:r>
              <a:rPr lang="en-US" sz="2800" dirty="0" smtClean="0"/>
              <a:t>	Time can be one of the most important factors determining how much your money will grow. If you saved $5 a week at 8% interest starting from the time you were 18 years old, by age 65, your savings would total $134,000. If you wait until you are 40 years old, you'll have to save $32 a week to have $134,000 at age 65. In fact, just one year's delay – waiting until you're 19 years old to start saving $5 a week at 8% interest – will cost you more than $10,000 by the time you're 65.</a:t>
            </a:r>
          </a:p>
          <a:p>
            <a:pPr>
              <a:buNone/>
            </a:pPr>
            <a:endParaRPr lang="en-US" sz="2800" dirty="0" smtClean="0"/>
          </a:p>
        </p:txBody>
      </p:sp>
    </p:spTree>
    <p:extLst>
      <p:ext uri="{BB962C8B-B14F-4D97-AF65-F5344CB8AC3E}">
        <p14:creationId xmlns:p14="http://schemas.microsoft.com/office/powerpoint/2010/main" val="93722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9" descr="MPj04464750000[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3427412" y="1171402"/>
            <a:ext cx="1942594" cy="2185988"/>
          </a:xfrm>
        </p:spPr>
      </p:pic>
      <p:pic>
        <p:nvPicPr>
          <p:cNvPr id="12292" name="Picture 10" descr="MPj04421970000[1]"/>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1293812" y="4039518"/>
            <a:ext cx="4367662" cy="2181225"/>
          </a:xfrm>
        </p:spPr>
      </p:pic>
      <p:sp>
        <p:nvSpPr>
          <p:cNvPr id="12293" name="Rectangle 8"/>
          <p:cNvSpPr>
            <a:spLocks noGrp="1" noChangeArrowheads="1"/>
          </p:cNvSpPr>
          <p:nvPr>
            <p:ph type="body" sz="half" idx="3"/>
          </p:nvPr>
        </p:nvSpPr>
        <p:spPr>
          <a:xfrm>
            <a:off x="6475412" y="304800"/>
            <a:ext cx="5434184" cy="5181600"/>
          </a:xfrm>
        </p:spPr>
        <p:txBody>
          <a:bodyPr>
            <a:noAutofit/>
          </a:bodyPr>
          <a:lstStyle/>
          <a:p>
            <a:pPr>
              <a:lnSpc>
                <a:spcPct val="100000"/>
              </a:lnSpc>
            </a:pPr>
            <a:r>
              <a:rPr lang="en-US" altLang="en-US" sz="2000" dirty="0" smtClean="0">
                <a:ea typeface="ＭＳ Ｐゴシック" pitchFamily="34" charset="-128"/>
              </a:rPr>
              <a:t>Less stress</a:t>
            </a:r>
          </a:p>
          <a:p>
            <a:pPr>
              <a:lnSpc>
                <a:spcPct val="100000"/>
              </a:lnSpc>
            </a:pPr>
            <a:r>
              <a:rPr lang="en-US" altLang="en-US" sz="2000" dirty="0" smtClean="0">
                <a:ea typeface="ＭＳ Ｐゴシック" pitchFamily="34" charset="-128"/>
              </a:rPr>
              <a:t>Less wasted money</a:t>
            </a:r>
          </a:p>
          <a:p>
            <a:pPr>
              <a:lnSpc>
                <a:spcPct val="100000"/>
              </a:lnSpc>
            </a:pPr>
            <a:r>
              <a:rPr lang="en-US" altLang="en-US" sz="2000" dirty="0" smtClean="0">
                <a:ea typeface="ＭＳ Ｐゴシック" pitchFamily="34" charset="-128"/>
              </a:rPr>
              <a:t>No bill collectors</a:t>
            </a:r>
          </a:p>
          <a:p>
            <a:pPr>
              <a:lnSpc>
                <a:spcPct val="100000"/>
              </a:lnSpc>
            </a:pPr>
            <a:r>
              <a:rPr lang="en-US" altLang="en-US" sz="2000" dirty="0" smtClean="0">
                <a:ea typeface="ＭＳ Ｐゴシック" pitchFamily="34" charset="-128"/>
              </a:rPr>
              <a:t>Self-sufficiency</a:t>
            </a:r>
          </a:p>
          <a:p>
            <a:pPr>
              <a:lnSpc>
                <a:spcPct val="100000"/>
              </a:lnSpc>
            </a:pPr>
            <a:r>
              <a:rPr lang="en-US" altLang="en-US" sz="2000" dirty="0" smtClean="0">
                <a:ea typeface="ＭＳ Ｐゴシック" pitchFamily="34" charset="-128"/>
              </a:rPr>
              <a:t>Brighter future</a:t>
            </a:r>
          </a:p>
          <a:p>
            <a:pPr>
              <a:lnSpc>
                <a:spcPct val="100000"/>
              </a:lnSpc>
              <a:buFontTx/>
              <a:buNone/>
            </a:pPr>
            <a:r>
              <a:rPr lang="en-US" altLang="en-US" sz="2000" b="1" dirty="0" smtClean="0">
                <a:solidFill>
                  <a:schemeClr val="accent2"/>
                </a:solidFill>
                <a:ea typeface="ＭＳ Ｐゴシック" pitchFamily="34" charset="-128"/>
              </a:rPr>
              <a:t>Wise Money Management</a:t>
            </a:r>
            <a:br>
              <a:rPr lang="en-US" altLang="en-US" sz="2000" b="1" dirty="0" smtClean="0">
                <a:solidFill>
                  <a:schemeClr val="accent2"/>
                </a:solidFill>
                <a:ea typeface="ＭＳ Ｐゴシック" pitchFamily="34" charset="-128"/>
              </a:rPr>
            </a:br>
            <a:endParaRPr lang="en-US" altLang="en-US" sz="900" b="1" dirty="0" smtClean="0">
              <a:solidFill>
                <a:schemeClr val="accent2"/>
              </a:solidFill>
              <a:ea typeface="ＭＳ Ｐゴシック" pitchFamily="34" charset="-128"/>
            </a:endParaRPr>
          </a:p>
          <a:p>
            <a:pPr>
              <a:lnSpc>
                <a:spcPct val="100000"/>
              </a:lnSpc>
              <a:buFontTx/>
              <a:buNone/>
            </a:pPr>
            <a:endParaRPr lang="en-US" altLang="en-US" sz="900" dirty="0" smtClean="0">
              <a:ea typeface="ＭＳ Ｐゴシック" pitchFamily="34" charset="-128"/>
            </a:endParaRPr>
          </a:p>
          <a:p>
            <a:pPr>
              <a:lnSpc>
                <a:spcPct val="100000"/>
              </a:lnSpc>
              <a:buFontTx/>
              <a:buNone/>
            </a:pPr>
            <a:r>
              <a:rPr lang="en-US" altLang="en-US" sz="2000" b="1" dirty="0" smtClean="0">
                <a:solidFill>
                  <a:schemeClr val="accent2"/>
                </a:solidFill>
                <a:ea typeface="ＭＳ Ｐゴシック" pitchFamily="34" charset="-128"/>
              </a:rPr>
              <a:t>Poor Money Management </a:t>
            </a:r>
            <a:r>
              <a:rPr lang="en-US" altLang="en-US" sz="2000" dirty="0" smtClean="0">
                <a:ea typeface="ＭＳ Ｐゴシック" pitchFamily="34" charset="-128"/>
              </a:rPr>
              <a:t>  </a:t>
            </a:r>
          </a:p>
          <a:p>
            <a:pPr>
              <a:lnSpc>
                <a:spcPct val="100000"/>
              </a:lnSpc>
            </a:pPr>
            <a:r>
              <a:rPr lang="en-US" altLang="en-US" sz="2000" dirty="0" smtClean="0">
                <a:ea typeface="ＭＳ Ｐゴシック" pitchFamily="34" charset="-128"/>
              </a:rPr>
              <a:t>Constant worry</a:t>
            </a:r>
          </a:p>
          <a:p>
            <a:pPr>
              <a:lnSpc>
                <a:spcPct val="100000"/>
              </a:lnSpc>
            </a:pPr>
            <a:r>
              <a:rPr lang="en-US" altLang="en-US" sz="2000" dirty="0" smtClean="0">
                <a:ea typeface="ＭＳ Ｐゴシック" pitchFamily="34" charset="-128"/>
              </a:rPr>
              <a:t>Dependence on others</a:t>
            </a:r>
          </a:p>
          <a:p>
            <a:pPr>
              <a:lnSpc>
                <a:spcPct val="100000"/>
              </a:lnSpc>
            </a:pPr>
            <a:r>
              <a:rPr lang="en-US" altLang="en-US" sz="2000" dirty="0" smtClean="0">
                <a:ea typeface="ＭＳ Ｐゴシック" pitchFamily="34" charset="-128"/>
              </a:rPr>
              <a:t>Guilt</a:t>
            </a:r>
          </a:p>
          <a:p>
            <a:pPr>
              <a:lnSpc>
                <a:spcPct val="100000"/>
              </a:lnSpc>
            </a:pPr>
            <a:r>
              <a:rPr lang="en-US" altLang="en-US" sz="2000" dirty="0" smtClean="0">
                <a:ea typeface="ＭＳ Ｐゴシック" pitchFamily="34" charset="-128"/>
              </a:rPr>
              <a:t>Debt, bill collectors</a:t>
            </a:r>
          </a:p>
        </p:txBody>
      </p:sp>
      <p:sp>
        <p:nvSpPr>
          <p:cNvPr id="12294" name="Line 11"/>
          <p:cNvSpPr>
            <a:spLocks noChangeShapeType="1"/>
          </p:cNvSpPr>
          <p:nvPr/>
        </p:nvSpPr>
        <p:spPr bwMode="auto">
          <a:xfrm>
            <a:off x="2132012" y="3733800"/>
            <a:ext cx="9420569" cy="0"/>
          </a:xfrm>
          <a:prstGeom prst="line">
            <a:avLst/>
          </a:prstGeom>
          <a:noFill/>
          <a:ln w="635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295" name="Text Box 12"/>
          <p:cNvSpPr txBox="1">
            <a:spLocks noChangeArrowheads="1"/>
          </p:cNvSpPr>
          <p:nvPr/>
        </p:nvSpPr>
        <p:spPr bwMode="auto">
          <a:xfrm>
            <a:off x="1141412" y="3124200"/>
            <a:ext cx="23361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charset="0"/>
              </a:defRPr>
            </a:lvl1pPr>
            <a:lvl2pPr marL="742950" indent="-285750">
              <a:spcBef>
                <a:spcPct val="20000"/>
              </a:spcBef>
              <a:buClr>
                <a:srgbClr val="B4CCE2"/>
              </a:buClr>
              <a:buChar char="–"/>
              <a:defRPr sz="2000">
                <a:solidFill>
                  <a:schemeClr val="tx1"/>
                </a:solidFill>
                <a:latin typeface="Arial" charset="0"/>
              </a:defRPr>
            </a:lvl2pPr>
            <a:lvl3pPr marL="1143000" indent="-228600">
              <a:spcBef>
                <a:spcPct val="20000"/>
              </a:spcBef>
              <a:buClr>
                <a:srgbClr val="B4CCE2"/>
              </a:buClr>
              <a:buChar char="•"/>
              <a:defRPr>
                <a:solidFill>
                  <a:schemeClr val="tx1"/>
                </a:solidFill>
                <a:latin typeface="Arial" charset="0"/>
              </a:defRPr>
            </a:lvl3pPr>
            <a:lvl4pPr marL="1600200" indent="-228600">
              <a:spcBef>
                <a:spcPct val="20000"/>
              </a:spcBef>
              <a:buClr>
                <a:srgbClr val="B4CCE2"/>
              </a:buClr>
              <a:buChar char="–"/>
              <a:defRPr sz="1600">
                <a:solidFill>
                  <a:schemeClr val="tx1"/>
                </a:solidFill>
                <a:latin typeface="Arial" charset="0"/>
              </a:defRPr>
            </a:lvl4pPr>
            <a:lvl5pPr marL="2057400" indent="-228600">
              <a:spcBef>
                <a:spcPct val="20000"/>
              </a:spcBef>
              <a:buClr>
                <a:srgbClr val="B4CCE2"/>
              </a:buClr>
              <a:buChar char="»"/>
              <a:defRPr sz="1600">
                <a:solidFill>
                  <a:schemeClr val="tx1"/>
                </a:solidFill>
                <a:latin typeface="Arial" charset="0"/>
              </a:defRPr>
            </a:lvl5pPr>
            <a:lvl6pPr marL="2514600" indent="-228600" fontAlgn="base">
              <a:spcBef>
                <a:spcPct val="20000"/>
              </a:spcBef>
              <a:spcAft>
                <a:spcPct val="0"/>
              </a:spcAft>
              <a:buClr>
                <a:srgbClr val="B4CCE2"/>
              </a:buClr>
              <a:buChar char="»"/>
              <a:defRPr sz="1600">
                <a:solidFill>
                  <a:schemeClr val="tx1"/>
                </a:solidFill>
                <a:latin typeface="Arial" charset="0"/>
              </a:defRPr>
            </a:lvl6pPr>
            <a:lvl7pPr marL="2971800" indent="-228600" fontAlgn="base">
              <a:spcBef>
                <a:spcPct val="20000"/>
              </a:spcBef>
              <a:spcAft>
                <a:spcPct val="0"/>
              </a:spcAft>
              <a:buClr>
                <a:srgbClr val="B4CCE2"/>
              </a:buClr>
              <a:buChar char="»"/>
              <a:defRPr sz="1600">
                <a:solidFill>
                  <a:schemeClr val="tx1"/>
                </a:solidFill>
                <a:latin typeface="Arial" charset="0"/>
              </a:defRPr>
            </a:lvl7pPr>
            <a:lvl8pPr marL="3429000" indent="-228600" fontAlgn="base">
              <a:spcBef>
                <a:spcPct val="20000"/>
              </a:spcBef>
              <a:spcAft>
                <a:spcPct val="0"/>
              </a:spcAft>
              <a:buClr>
                <a:srgbClr val="B4CCE2"/>
              </a:buClr>
              <a:buChar char="»"/>
              <a:defRPr sz="1600">
                <a:solidFill>
                  <a:schemeClr val="tx1"/>
                </a:solidFill>
                <a:latin typeface="Arial" charset="0"/>
              </a:defRPr>
            </a:lvl8pPr>
            <a:lvl9pPr marL="3886200" indent="-228600" fontAlgn="base">
              <a:spcBef>
                <a:spcPct val="20000"/>
              </a:spcBef>
              <a:spcAft>
                <a:spcPct val="0"/>
              </a:spcAft>
              <a:buClr>
                <a:srgbClr val="B4CCE2"/>
              </a:buClr>
              <a:buChar char="»"/>
              <a:defRPr sz="1600">
                <a:solidFill>
                  <a:schemeClr val="tx1"/>
                </a:solidFill>
                <a:latin typeface="Arial" charset="0"/>
              </a:defRPr>
            </a:lvl9pPr>
          </a:lstStyle>
          <a:p>
            <a:pPr eaLnBrk="1" hangingPunct="1">
              <a:spcBef>
                <a:spcPct val="50000"/>
              </a:spcBef>
              <a:buClrTx/>
              <a:buFontTx/>
              <a:buNone/>
            </a:pPr>
            <a:r>
              <a:rPr lang="en-US" altLang="en-US" b="1" dirty="0">
                <a:solidFill>
                  <a:schemeClr val="accent2"/>
                </a:solidFill>
              </a:rPr>
              <a:t>“The Line”</a:t>
            </a:r>
          </a:p>
        </p:txBody>
      </p:sp>
      <p:sp>
        <p:nvSpPr>
          <p:cNvPr id="12296" name="Line 13"/>
          <p:cNvSpPr>
            <a:spLocks noChangeShapeType="1"/>
          </p:cNvSpPr>
          <p:nvPr/>
        </p:nvSpPr>
        <p:spPr bwMode="auto">
          <a:xfrm flipV="1">
            <a:off x="6018212" y="1524000"/>
            <a:ext cx="0" cy="20574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297" name="Line 14"/>
          <p:cNvSpPr>
            <a:spLocks noChangeShapeType="1"/>
          </p:cNvSpPr>
          <p:nvPr/>
        </p:nvSpPr>
        <p:spPr bwMode="auto">
          <a:xfrm>
            <a:off x="6010610" y="4038600"/>
            <a:ext cx="0" cy="20574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4164956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200" dirty="0" smtClean="0">
                <a:ea typeface="ＭＳ Ｐゴシック" pitchFamily="34" charset="-128"/>
              </a:rPr>
              <a:t>How to Stay Above “The Line”</a:t>
            </a:r>
          </a:p>
        </p:txBody>
      </p:sp>
      <p:sp>
        <p:nvSpPr>
          <p:cNvPr id="13315" name="Rectangle 3"/>
          <p:cNvSpPr>
            <a:spLocks noGrp="1" noChangeArrowheads="1"/>
          </p:cNvSpPr>
          <p:nvPr>
            <p:ph idx="1"/>
          </p:nvPr>
        </p:nvSpPr>
        <p:spPr/>
        <p:txBody>
          <a:bodyPr/>
          <a:lstStyle/>
          <a:p>
            <a:pPr marL="533400" indent="-533400">
              <a:lnSpc>
                <a:spcPct val="90000"/>
              </a:lnSpc>
              <a:buFontTx/>
              <a:buAutoNum type="arabicPeriod"/>
            </a:pPr>
            <a:r>
              <a:rPr lang="en-US" altLang="en-US" dirty="0" smtClean="0">
                <a:ea typeface="ＭＳ Ｐゴシック" pitchFamily="34" charset="-128"/>
              </a:rPr>
              <a:t>Set goals for how much money you </a:t>
            </a:r>
            <a:r>
              <a:rPr lang="en-US" altLang="en-US" b="1" dirty="0" smtClean="0">
                <a:solidFill>
                  <a:srgbClr val="00B050"/>
                </a:solidFill>
                <a:ea typeface="ＭＳ Ｐゴシック" pitchFamily="34" charset="-128"/>
              </a:rPr>
              <a:t>get</a:t>
            </a:r>
            <a:r>
              <a:rPr lang="en-US" altLang="en-US" b="1" dirty="0" smtClean="0">
                <a:ea typeface="ＭＳ Ｐゴシック" pitchFamily="34" charset="-128"/>
              </a:rPr>
              <a:t/>
            </a:r>
            <a:br>
              <a:rPr lang="en-US" altLang="en-US" b="1" dirty="0" smtClean="0">
                <a:ea typeface="ＭＳ Ｐゴシック" pitchFamily="34" charset="-128"/>
              </a:rPr>
            </a:br>
            <a:endParaRPr lang="en-US" altLang="en-US" b="1" dirty="0" smtClean="0">
              <a:ea typeface="ＭＳ Ｐゴシック" pitchFamily="34" charset="-128"/>
            </a:endParaRPr>
          </a:p>
          <a:p>
            <a:pPr marL="533400" indent="-533400">
              <a:lnSpc>
                <a:spcPct val="90000"/>
              </a:lnSpc>
              <a:buFontTx/>
              <a:buAutoNum type="arabicPeriod"/>
            </a:pPr>
            <a:r>
              <a:rPr lang="en-US" altLang="en-US" dirty="0" smtClean="0">
                <a:ea typeface="ＭＳ Ｐゴシック" pitchFamily="34" charset="-128"/>
              </a:rPr>
              <a:t>Set goals for how much money you </a:t>
            </a:r>
            <a:r>
              <a:rPr lang="en-US" altLang="en-US" b="1" dirty="0" smtClean="0">
                <a:solidFill>
                  <a:srgbClr val="FF0000"/>
                </a:solidFill>
                <a:ea typeface="ＭＳ Ｐゴシック" pitchFamily="34" charset="-128"/>
              </a:rPr>
              <a:t>spend</a:t>
            </a:r>
            <a:r>
              <a:rPr lang="en-US" altLang="en-US" b="1" dirty="0" smtClean="0">
                <a:ea typeface="ＭＳ Ｐゴシック" pitchFamily="34" charset="-128"/>
              </a:rPr>
              <a:t/>
            </a:r>
            <a:br>
              <a:rPr lang="en-US" altLang="en-US" b="1" dirty="0" smtClean="0">
                <a:ea typeface="ＭＳ Ｐゴシック" pitchFamily="34" charset="-128"/>
              </a:rPr>
            </a:br>
            <a:endParaRPr lang="en-US" altLang="en-US" b="1" dirty="0" smtClean="0">
              <a:ea typeface="ＭＳ Ｐゴシック" pitchFamily="34" charset="-128"/>
            </a:endParaRPr>
          </a:p>
          <a:p>
            <a:pPr marL="533400" indent="-533400">
              <a:lnSpc>
                <a:spcPct val="90000"/>
              </a:lnSpc>
              <a:buFontTx/>
              <a:buAutoNum type="arabicPeriod"/>
            </a:pPr>
            <a:r>
              <a:rPr lang="en-US" altLang="en-US" dirty="0" smtClean="0">
                <a:ea typeface="ＭＳ Ｐゴシック" pitchFamily="34" charset="-128"/>
              </a:rPr>
              <a:t>Create a plan for how you will </a:t>
            </a:r>
            <a:r>
              <a:rPr lang="en-US" altLang="en-US" b="1" dirty="0" smtClean="0">
                <a:solidFill>
                  <a:srgbClr val="8086FC"/>
                </a:solidFill>
                <a:ea typeface="ＭＳ Ｐゴシック" pitchFamily="34" charset="-128"/>
              </a:rPr>
              <a:t>reach</a:t>
            </a:r>
            <a:r>
              <a:rPr lang="en-US" altLang="en-US" b="1" dirty="0" smtClean="0">
                <a:ea typeface="ＭＳ Ｐゴシック" pitchFamily="34" charset="-128"/>
              </a:rPr>
              <a:t> </a:t>
            </a:r>
            <a:r>
              <a:rPr lang="en-US" altLang="en-US" dirty="0" smtClean="0">
                <a:ea typeface="ＭＳ Ｐゴシック" pitchFamily="34" charset="-128"/>
              </a:rPr>
              <a:t>your goals</a:t>
            </a:r>
            <a:br>
              <a:rPr lang="en-US" altLang="en-US" dirty="0" smtClean="0">
                <a:ea typeface="ＭＳ Ｐゴシック" pitchFamily="34" charset="-128"/>
              </a:rPr>
            </a:br>
            <a:endParaRPr lang="en-US" altLang="en-US" dirty="0" smtClean="0">
              <a:ea typeface="ＭＳ Ｐゴシック" pitchFamily="34" charset="-128"/>
            </a:endParaRPr>
          </a:p>
          <a:p>
            <a:pPr marL="533400" indent="-533400">
              <a:lnSpc>
                <a:spcPct val="90000"/>
              </a:lnSpc>
              <a:buFontTx/>
              <a:buAutoNum type="arabicPeriod"/>
            </a:pPr>
            <a:r>
              <a:rPr lang="en-US" altLang="en-US" dirty="0" smtClean="0">
                <a:ea typeface="ＭＳ Ｐゴシック" pitchFamily="34" charset="-128"/>
              </a:rPr>
              <a:t>Follow a budget to </a:t>
            </a:r>
            <a:r>
              <a:rPr lang="en-US" altLang="en-US" b="1" dirty="0" smtClean="0">
                <a:solidFill>
                  <a:srgbClr val="FFFF00"/>
                </a:solidFill>
                <a:ea typeface="ＭＳ Ｐゴシック" pitchFamily="34" charset="-128"/>
              </a:rPr>
              <a:t>maintain control </a:t>
            </a:r>
            <a:r>
              <a:rPr lang="en-US" altLang="en-US" dirty="0" smtClean="0">
                <a:ea typeface="ＭＳ Ｐゴシック" pitchFamily="34" charset="-128"/>
              </a:rPr>
              <a:t>of your money</a:t>
            </a:r>
          </a:p>
        </p:txBody>
      </p:sp>
    </p:spTree>
    <p:extLst>
      <p:ext uri="{BB962C8B-B14F-4D97-AF65-F5344CB8AC3E}">
        <p14:creationId xmlns:p14="http://schemas.microsoft.com/office/powerpoint/2010/main" val="333353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1600200"/>
            <a:ext cx="8229601" cy="2411103"/>
          </a:xfrm>
        </p:spPr>
        <p:txBody>
          <a:bodyPr/>
          <a:lstStyle/>
          <a:p>
            <a:pPr algn="ctr"/>
            <a:r>
              <a:rPr lang="en-US" dirty="0" smtClean="0"/>
              <a:t>Setting Financial Goals</a:t>
            </a:r>
            <a:endParaRPr lang="en-US" dirty="0"/>
          </a:p>
        </p:txBody>
      </p:sp>
    </p:spTree>
    <p:extLst>
      <p:ext uri="{BB962C8B-B14F-4D97-AF65-F5344CB8AC3E}">
        <p14:creationId xmlns:p14="http://schemas.microsoft.com/office/powerpoint/2010/main" val="228516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200" dirty="0" smtClean="0">
                <a:ea typeface="ＭＳ Ｐゴシック" pitchFamily="34" charset="-128"/>
              </a:rPr>
              <a:t>Where Are You?</a:t>
            </a:r>
          </a:p>
        </p:txBody>
      </p:sp>
      <p:sp>
        <p:nvSpPr>
          <p:cNvPr id="14339" name="Rectangle 3"/>
          <p:cNvSpPr>
            <a:spLocks noGrp="1" noChangeArrowheads="1"/>
          </p:cNvSpPr>
          <p:nvPr>
            <p:ph idx="1"/>
          </p:nvPr>
        </p:nvSpPr>
        <p:spPr>
          <a:xfrm>
            <a:off x="1446212" y="1828800"/>
            <a:ext cx="2742486" cy="4525963"/>
          </a:xfrm>
        </p:spPr>
        <p:txBody>
          <a:bodyPr/>
          <a:lstStyle/>
          <a:p>
            <a:r>
              <a:rPr lang="en-US" altLang="en-US" b="1" u="sng" dirty="0" smtClean="0">
                <a:ea typeface="ＭＳ Ｐゴシック" pitchFamily="34" charset="-128"/>
              </a:rPr>
              <a:t>Level 1</a:t>
            </a:r>
          </a:p>
          <a:p>
            <a:pPr>
              <a:buFontTx/>
              <a:buNone/>
            </a:pPr>
            <a:endParaRPr lang="en-US" altLang="en-US" dirty="0" smtClean="0">
              <a:ea typeface="ＭＳ Ｐゴシック" pitchFamily="34" charset="-128"/>
            </a:endParaRPr>
          </a:p>
          <a:p>
            <a:r>
              <a:rPr lang="en-US" altLang="en-US" b="1" u="sng" dirty="0" smtClean="0">
                <a:ea typeface="ＭＳ Ｐゴシック" pitchFamily="34" charset="-128"/>
              </a:rPr>
              <a:t>Level 2</a:t>
            </a:r>
          </a:p>
          <a:p>
            <a:pPr>
              <a:buFontTx/>
              <a:buNone/>
            </a:pPr>
            <a:endParaRPr lang="en-US" altLang="en-US" dirty="0" smtClean="0">
              <a:ea typeface="ＭＳ Ｐゴシック" pitchFamily="34" charset="-128"/>
            </a:endParaRPr>
          </a:p>
          <a:p>
            <a:r>
              <a:rPr lang="en-US" altLang="en-US" b="1" u="sng" dirty="0" smtClean="0">
                <a:ea typeface="ＭＳ Ｐゴシック" pitchFamily="34" charset="-128"/>
              </a:rPr>
              <a:t>Level 3</a:t>
            </a:r>
          </a:p>
        </p:txBody>
      </p:sp>
      <p:sp>
        <p:nvSpPr>
          <p:cNvPr id="14340" name="Rectangle 4"/>
          <p:cNvSpPr>
            <a:spLocks noChangeArrowheads="1"/>
          </p:cNvSpPr>
          <p:nvPr/>
        </p:nvSpPr>
        <p:spPr bwMode="auto">
          <a:xfrm>
            <a:off x="3366864" y="1981200"/>
            <a:ext cx="843060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B4CCE2"/>
              </a:buClr>
              <a:buChar char="•"/>
              <a:defRPr sz="2400">
                <a:solidFill>
                  <a:schemeClr val="tx1"/>
                </a:solidFill>
                <a:latin typeface="Arial" charset="0"/>
              </a:defRPr>
            </a:lvl1pPr>
            <a:lvl2pPr marL="742950" indent="-285750">
              <a:spcBef>
                <a:spcPct val="20000"/>
              </a:spcBef>
              <a:buClr>
                <a:srgbClr val="B4CCE2"/>
              </a:buClr>
              <a:buChar char="–"/>
              <a:defRPr sz="2000">
                <a:solidFill>
                  <a:schemeClr val="tx1"/>
                </a:solidFill>
                <a:latin typeface="Arial" charset="0"/>
              </a:defRPr>
            </a:lvl2pPr>
            <a:lvl3pPr marL="1143000" indent="-228600">
              <a:spcBef>
                <a:spcPct val="20000"/>
              </a:spcBef>
              <a:buClr>
                <a:srgbClr val="B4CCE2"/>
              </a:buClr>
              <a:buChar char="•"/>
              <a:defRPr>
                <a:solidFill>
                  <a:schemeClr val="tx1"/>
                </a:solidFill>
                <a:latin typeface="Arial" charset="0"/>
              </a:defRPr>
            </a:lvl3pPr>
            <a:lvl4pPr marL="1600200" indent="-228600">
              <a:spcBef>
                <a:spcPct val="20000"/>
              </a:spcBef>
              <a:buClr>
                <a:srgbClr val="B4CCE2"/>
              </a:buClr>
              <a:buChar char="–"/>
              <a:defRPr sz="1600">
                <a:solidFill>
                  <a:schemeClr val="tx1"/>
                </a:solidFill>
                <a:latin typeface="Arial" charset="0"/>
              </a:defRPr>
            </a:lvl4pPr>
            <a:lvl5pPr marL="2057400" indent="-228600">
              <a:spcBef>
                <a:spcPct val="20000"/>
              </a:spcBef>
              <a:buClr>
                <a:srgbClr val="B4CCE2"/>
              </a:buClr>
              <a:buChar char="»"/>
              <a:defRPr sz="1600">
                <a:solidFill>
                  <a:schemeClr val="tx1"/>
                </a:solidFill>
                <a:latin typeface="Arial" charset="0"/>
              </a:defRPr>
            </a:lvl5pPr>
            <a:lvl6pPr marL="2514600" indent="-228600" fontAlgn="base">
              <a:spcBef>
                <a:spcPct val="20000"/>
              </a:spcBef>
              <a:spcAft>
                <a:spcPct val="0"/>
              </a:spcAft>
              <a:buClr>
                <a:srgbClr val="B4CCE2"/>
              </a:buClr>
              <a:buChar char="»"/>
              <a:defRPr sz="1600">
                <a:solidFill>
                  <a:schemeClr val="tx1"/>
                </a:solidFill>
                <a:latin typeface="Arial" charset="0"/>
              </a:defRPr>
            </a:lvl6pPr>
            <a:lvl7pPr marL="2971800" indent="-228600" fontAlgn="base">
              <a:spcBef>
                <a:spcPct val="20000"/>
              </a:spcBef>
              <a:spcAft>
                <a:spcPct val="0"/>
              </a:spcAft>
              <a:buClr>
                <a:srgbClr val="B4CCE2"/>
              </a:buClr>
              <a:buChar char="»"/>
              <a:defRPr sz="1600">
                <a:solidFill>
                  <a:schemeClr val="tx1"/>
                </a:solidFill>
                <a:latin typeface="Arial" charset="0"/>
              </a:defRPr>
            </a:lvl7pPr>
            <a:lvl8pPr marL="3429000" indent="-228600" fontAlgn="base">
              <a:spcBef>
                <a:spcPct val="20000"/>
              </a:spcBef>
              <a:spcAft>
                <a:spcPct val="0"/>
              </a:spcAft>
              <a:buClr>
                <a:srgbClr val="B4CCE2"/>
              </a:buClr>
              <a:buChar char="»"/>
              <a:defRPr sz="1600">
                <a:solidFill>
                  <a:schemeClr val="tx1"/>
                </a:solidFill>
                <a:latin typeface="Arial" charset="0"/>
              </a:defRPr>
            </a:lvl8pPr>
            <a:lvl9pPr marL="3886200" indent="-228600" fontAlgn="base">
              <a:spcBef>
                <a:spcPct val="20000"/>
              </a:spcBef>
              <a:spcAft>
                <a:spcPct val="0"/>
              </a:spcAft>
              <a:buClr>
                <a:srgbClr val="B4CCE2"/>
              </a:buClr>
              <a:buChar char="»"/>
              <a:defRPr sz="1600">
                <a:solidFill>
                  <a:schemeClr val="tx1"/>
                </a:solidFill>
                <a:latin typeface="Arial" charset="0"/>
              </a:defRPr>
            </a:lvl9pPr>
          </a:lstStyle>
          <a:p>
            <a:pPr>
              <a:buClr>
                <a:srgbClr val="0055A4"/>
              </a:buClr>
              <a:buFont typeface="Wingdings" panose="05000000000000000000" pitchFamily="2" charset="2"/>
              <a:buChar char="v"/>
            </a:pPr>
            <a:r>
              <a:rPr lang="en-US" altLang="en-US" dirty="0">
                <a:latin typeface="Helvetica" pitchFamily="-32" charset="0"/>
              </a:rPr>
              <a:t>Dependent on others; need or receive public assistance, perhaps have no work experience</a:t>
            </a:r>
          </a:p>
          <a:p>
            <a:pPr>
              <a:buClr>
                <a:srgbClr val="0055A4"/>
              </a:buClr>
              <a:buFontTx/>
              <a:buNone/>
            </a:pPr>
            <a:endParaRPr lang="en-US" altLang="en-US" dirty="0">
              <a:latin typeface="Helvetica" pitchFamily="-32" charset="0"/>
            </a:endParaRPr>
          </a:p>
          <a:p>
            <a:pPr>
              <a:buClr>
                <a:srgbClr val="0055A4"/>
              </a:buClr>
              <a:buFont typeface="Wingdings" panose="05000000000000000000" pitchFamily="2" charset="2"/>
              <a:buChar char="v"/>
            </a:pPr>
            <a:r>
              <a:rPr lang="en-US" altLang="en-US" dirty="0">
                <a:latin typeface="Helvetica" pitchFamily="-32" charset="0"/>
              </a:rPr>
              <a:t>Work at a low-paying job, perhaps underemployed, do not earn enough money to meet needs</a:t>
            </a:r>
          </a:p>
          <a:p>
            <a:pPr>
              <a:buClr>
                <a:srgbClr val="0055A4"/>
              </a:buClr>
              <a:buFontTx/>
              <a:buNone/>
            </a:pPr>
            <a:endParaRPr lang="en-US" altLang="en-US" dirty="0">
              <a:latin typeface="Helvetica" pitchFamily="-32" charset="0"/>
            </a:endParaRPr>
          </a:p>
          <a:p>
            <a:pPr>
              <a:buClr>
                <a:srgbClr val="0055A4"/>
              </a:buClr>
              <a:buFont typeface="Wingdings" panose="05000000000000000000" pitchFamily="2" charset="2"/>
              <a:buChar char="v"/>
            </a:pPr>
            <a:r>
              <a:rPr lang="en-US" altLang="en-US" dirty="0">
                <a:latin typeface="Helvetica" pitchFamily="-32" charset="0"/>
              </a:rPr>
              <a:t>Earn a decent living but need to improve money management skills</a:t>
            </a:r>
          </a:p>
        </p:txBody>
      </p:sp>
    </p:spTree>
    <p:extLst>
      <p:ext uri="{BB962C8B-B14F-4D97-AF65-F5344CB8AC3E}">
        <p14:creationId xmlns:p14="http://schemas.microsoft.com/office/powerpoint/2010/main" val="233710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200" dirty="0" smtClean="0">
                <a:ea typeface="ＭＳ Ｐゴシック" pitchFamily="34" charset="-128"/>
              </a:rPr>
              <a:t>Where do you want to be?</a:t>
            </a:r>
          </a:p>
        </p:txBody>
      </p:sp>
      <p:sp>
        <p:nvSpPr>
          <p:cNvPr id="15363" name="Rectangle 4"/>
          <p:cNvSpPr>
            <a:spLocks noGrp="1" noChangeArrowheads="1"/>
          </p:cNvSpPr>
          <p:nvPr>
            <p:ph sz="half" idx="1"/>
          </p:nvPr>
        </p:nvSpPr>
        <p:spPr/>
        <p:txBody>
          <a:bodyPr/>
          <a:lstStyle/>
          <a:p>
            <a:pPr>
              <a:buFontTx/>
              <a:buNone/>
            </a:pPr>
            <a:r>
              <a:rPr lang="en-US" altLang="en-US" sz="2600" b="1" dirty="0" smtClean="0">
                <a:solidFill>
                  <a:srgbClr val="8086FC"/>
                </a:solidFill>
                <a:ea typeface="ＭＳ Ｐゴシック" pitchFamily="34" charset="-128"/>
              </a:rPr>
              <a:t>Long-Term Goals</a:t>
            </a:r>
            <a:endParaRPr lang="en-US" altLang="en-US" sz="2600" b="1" dirty="0" smtClean="0">
              <a:solidFill>
                <a:schemeClr val="accent2"/>
              </a:solidFill>
              <a:ea typeface="ＭＳ Ｐゴシック" pitchFamily="34" charset="-128"/>
            </a:endParaRPr>
          </a:p>
          <a:p>
            <a:r>
              <a:rPr lang="en-US" altLang="en-US" sz="2600" dirty="0" smtClean="0">
                <a:ea typeface="ＭＳ Ｐゴシック" pitchFamily="34" charset="-128"/>
              </a:rPr>
              <a:t>Move to better housing</a:t>
            </a:r>
            <a:endParaRPr lang="en-US" altLang="en-US" sz="2600" b="1" dirty="0" smtClean="0">
              <a:solidFill>
                <a:schemeClr val="accent2"/>
              </a:solidFill>
              <a:ea typeface="ＭＳ Ｐゴシック" pitchFamily="34" charset="-128"/>
            </a:endParaRPr>
          </a:p>
          <a:p>
            <a:r>
              <a:rPr lang="en-US" altLang="en-US" sz="2600" dirty="0" smtClean="0">
                <a:ea typeface="ＭＳ Ｐゴシック" pitchFamily="34" charset="-128"/>
              </a:rPr>
              <a:t>Buy a car</a:t>
            </a:r>
          </a:p>
          <a:p>
            <a:r>
              <a:rPr lang="en-US" altLang="en-US" sz="2600" dirty="0" smtClean="0">
                <a:ea typeface="ＭＳ Ｐゴシック" pitchFamily="34" charset="-128"/>
              </a:rPr>
              <a:t>Save for retirement</a:t>
            </a:r>
          </a:p>
          <a:p>
            <a:r>
              <a:rPr lang="en-US" altLang="en-US" sz="2600" dirty="0" smtClean="0">
                <a:ea typeface="ＭＳ Ｐゴシック" pitchFamily="34" charset="-128"/>
              </a:rPr>
              <a:t>Save for your or your children’s education</a:t>
            </a:r>
          </a:p>
          <a:p>
            <a:endParaRPr lang="en-US" altLang="en-US" sz="2600" dirty="0" smtClean="0">
              <a:ea typeface="ＭＳ Ｐゴシック" pitchFamily="34" charset="-128"/>
            </a:endParaRPr>
          </a:p>
        </p:txBody>
      </p:sp>
      <p:sp>
        <p:nvSpPr>
          <p:cNvPr id="15364" name="Rectangle 5"/>
          <p:cNvSpPr>
            <a:spLocks noGrp="1" noChangeArrowheads="1"/>
          </p:cNvSpPr>
          <p:nvPr>
            <p:ph sz="half" idx="2"/>
          </p:nvPr>
        </p:nvSpPr>
        <p:spPr/>
        <p:txBody>
          <a:bodyPr/>
          <a:lstStyle/>
          <a:p>
            <a:pPr>
              <a:buFontTx/>
              <a:buNone/>
            </a:pPr>
            <a:r>
              <a:rPr lang="en-US" altLang="en-US" sz="2600" b="1" dirty="0" smtClean="0">
                <a:solidFill>
                  <a:srgbClr val="8086FC"/>
                </a:solidFill>
                <a:ea typeface="ＭＳ Ｐゴシック" pitchFamily="34" charset="-128"/>
              </a:rPr>
              <a:t>Short-Term Goals</a:t>
            </a:r>
          </a:p>
          <a:p>
            <a:r>
              <a:rPr lang="en-US" altLang="en-US" sz="2800" dirty="0" smtClean="0">
                <a:ea typeface="ＭＳ Ｐゴシック" pitchFamily="34" charset="-128"/>
              </a:rPr>
              <a:t>Set a budget</a:t>
            </a:r>
          </a:p>
          <a:p>
            <a:r>
              <a:rPr lang="en-US" altLang="en-US" sz="2800" dirty="0" smtClean="0">
                <a:ea typeface="ＭＳ Ｐゴシック" pitchFamily="34" charset="-128"/>
              </a:rPr>
              <a:t>Spend more wisely</a:t>
            </a:r>
          </a:p>
          <a:p>
            <a:r>
              <a:rPr lang="en-US" altLang="en-US" sz="2800" dirty="0" smtClean="0">
                <a:ea typeface="ＭＳ Ｐゴシック" pitchFamily="34" charset="-128"/>
              </a:rPr>
              <a:t>Set saving targets</a:t>
            </a:r>
          </a:p>
          <a:p>
            <a:r>
              <a:rPr lang="en-US" altLang="en-US" sz="2800" dirty="0" smtClean="0">
                <a:ea typeface="ＭＳ Ｐゴシック" pitchFamily="34" charset="-128"/>
              </a:rPr>
              <a:t>Get a better job</a:t>
            </a:r>
          </a:p>
          <a:p>
            <a:r>
              <a:rPr lang="en-US" altLang="en-US" sz="2800" dirty="0" smtClean="0">
                <a:ea typeface="ＭＳ Ｐゴシック" pitchFamily="34" charset="-128"/>
              </a:rPr>
              <a:t>Get a job with insurance</a:t>
            </a:r>
          </a:p>
        </p:txBody>
      </p:sp>
    </p:spTree>
    <p:extLst>
      <p:ext uri="{BB962C8B-B14F-4D97-AF65-F5344CB8AC3E}">
        <p14:creationId xmlns:p14="http://schemas.microsoft.com/office/powerpoint/2010/main" val="318029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 name="MMPROD_NEXTUNIQUEID" val="10010"/>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Basic  Budgeting&amp;quot;&quot;/&gt;&lt;property id=&quot;20307&quot; value=&quot;318&quot;/&gt;&lt;/object&gt;&lt;object type=&quot;3&quot; unique_id=&quot;10004&quot;&gt;&lt;property id=&quot;20148&quot; value=&quot;5&quot;/&gt;&lt;property id=&quot;20300&quot; value=&quot;Slide 3 - &amp;quot;Course Objectives&amp;quot;&quot;/&gt;&lt;property id=&quot;20307&quot; value=&quot;329&quot;/&gt;&lt;/object&gt;&lt;object type=&quot;3&quot; unique_id=&quot;10256&quot;&gt;&lt;property id=&quot;20148&quot; value=&quot;5&quot;/&gt;&lt;property id=&quot;20300&quot; value=&quot;Slide 2 - &amp;quot;“The art is not in making money, but in keeping it.”  &amp;amp;#x09;&amp;amp;#x09;&amp;amp;#x09;&amp;amp;#x09;&amp;amp;#x09;-Proverb&amp;quot;&quot;/&gt;&lt;property id=&quot;20307&quot; value=&quot;330&quot;/&gt;&lt;/object&gt;&lt;object type=&quot;3&quot; unique_id=&quot;10257&quot;&gt;&lt;property id=&quot;20148&quot; value=&quot;5&quot;/&gt;&lt;property id=&quot;20300&quot; value=&quot;Slide 4 - &amp;quot;Why the need for Money Management?&amp;quot;&quot;/&gt;&lt;property id=&quot;20307&quot; value=&quot;331&quot;/&gt;&lt;/object&gt;&lt;object type=&quot;3&quot; unique_id=&quot;10258&quot;&gt;&lt;property id=&quot;20148&quot; value=&quot;5&quot;/&gt;&lt;property id=&quot;20300&quot; value=&quot;Slide 5&quot;/&gt;&lt;property id=&quot;20307&quot; value=&quot;333&quot;/&gt;&lt;/object&gt;&lt;object type=&quot;3&quot; unique_id=&quot;10259&quot;&gt;&lt;property id=&quot;20148&quot; value=&quot;5&quot;/&gt;&lt;property id=&quot;20300&quot; value=&quot;Slide 34 - &amp;quot;Online Money Management&amp;quot;&quot;/&gt;&lt;property id=&quot;20307&quot; value=&quot;334&quot;/&gt;&lt;/object&gt;&lt;object type=&quot;3&quot; unique_id=&quot;10260&quot;&gt;&lt;property id=&quot;20148&quot; value=&quot;5&quot;/&gt;&lt;property id=&quot;20300&quot; value=&quot;Slide 35 - &amp;quot;Online Money Management&amp;quot;&quot;/&gt;&lt;property id=&quot;20307&quot; value=&quot;335&quot;/&gt;&lt;/object&gt;&lt;object type=&quot;3&quot; unique_id=&quot;10261&quot;&gt;&lt;property id=&quot;20148&quot; value=&quot;5&quot;/&gt;&lt;property id=&quot;20300&quot; value=&quot;Slide 36 - &amp;quot;10 Online &amp;amp; Mobile Security Tips&amp;quot;&quot;/&gt;&lt;property id=&quot;20307&quot; value=&quot;336&quot;/&gt;&lt;/object&gt;&lt;object type=&quot;3&quot; unique_id=&quot;10294&quot;&gt;&lt;property id=&quot;20148&quot; value=&quot;5&quot;/&gt;&lt;property id=&quot;20300&quot; value=&quot;Slide 37 - &amp;quot;10 Online &amp;amp; Mobile Security Tips&amp;quot;&quot;/&gt;&lt;property id=&quot;20307&quot; value=&quot;337&quot;/&gt;&lt;/object&gt;&lt;object type=&quot;3&quot; unique_id=&quot;10295&quot;&gt;&lt;property id=&quot;20148&quot; value=&quot;5&quot;/&gt;&lt;property id=&quot;20300&quot; value=&quot;Slide 38 - &amp;quot;10 Online &amp;amp; Mobile Security Tips&amp;quot;&quot;/&gt;&lt;property id=&quot;20307&quot; value=&quot;338&quot;/&gt;&lt;/object&gt;&lt;object type=&quot;3&quot; unique_id=&quot;10335&quot;&gt;&lt;property id=&quot;20148&quot; value=&quot;5&quot;/&gt;&lt;property id=&quot;20300&quot; value=&quot;Slide 33 - &amp;quot;What Files Do I Need?&amp;quot;&quot;/&gt;&lt;property id=&quot;20307&quot; value=&quot;340&quot;/&gt;&lt;/object&gt;&lt;object type=&quot;3&quot; unique_id=&quot;10388&quot;&gt;&lt;property id=&quot;20148&quot; value=&quot;5&quot;/&gt;&lt;property id=&quot;20300&quot; value=&quot;Slide 6 - &amp;quot;How to Stay Above “The Line”&amp;quot;&quot;/&gt;&lt;property id=&quot;20307&quot; value=&quot;341&quot;/&gt;&lt;/object&gt;&lt;object type=&quot;3&quot; unique_id=&quot;10389&quot;&gt;&lt;property id=&quot;20148&quot; value=&quot;5&quot;/&gt;&lt;property id=&quot;20300&quot; value=&quot;Slide 7 - &amp;quot;Where Are You?&amp;quot;&quot;/&gt;&lt;property id=&quot;20307&quot; value=&quot;342&quot;/&gt;&lt;/object&gt;&lt;object type=&quot;3&quot; unique_id=&quot;10390&quot;&gt;&lt;property id=&quot;20148&quot; value=&quot;5&quot;/&gt;&lt;property id=&quot;20300&quot; value=&quot;Slide 8 - &amp;quot;Where do you want to be?&amp;quot;&quot;/&gt;&lt;property id=&quot;20307&quot; value=&quot;343&quot;/&gt;&lt;/object&gt;&lt;object type=&quot;3&quot; unique_id=&quot;10391&quot;&gt;&lt;property id=&quot;20148&quot; value=&quot;5&quot;/&gt;&lt;property id=&quot;20300&quot; value=&quot;Slide 9 - &amp;quot;Roadblocks to Financial Success&amp;quot;&quot;/&gt;&lt;property id=&quot;20307&quot; value=&quot;344&quot;/&gt;&lt;/object&gt;&lt;object type=&quot;3&quot; unique_id=&quot;10392&quot;&gt;&lt;property id=&quot;20148&quot; value=&quot;5&quot;/&gt;&lt;property id=&quot;20300&quot; value=&quot;Slide 12 - &amp;quot;Reading a Pay Stub&amp;quot;&quot;/&gt;&lt;property id=&quot;20307&quot; value=&quot;345&quot;/&gt;&lt;/object&gt;&lt;object type=&quot;3&quot; unique_id=&quot;10393&quot;&gt;&lt;property id=&quot;20148&quot; value=&quot;5&quot;/&gt;&lt;property id=&quot;20300&quot; value=&quot;Slide 13&quot;/&gt;&lt;property id=&quot;20307&quot; value=&quot;346&quot;/&gt;&lt;/object&gt;&lt;object type=&quot;3&quot; unique_id=&quot;10394&quot;&gt;&lt;property id=&quot;20148&quot; value=&quot;5&quot;/&gt;&lt;property id=&quot;20300&quot; value=&quot;Slide 14 - &amp;quot;Why should we create budgets?&amp;quot;&quot;/&gt;&lt;property id=&quot;20307&quot; value=&quot;347&quot;/&gt;&lt;/object&gt;&lt;object type=&quot;3&quot; unique_id=&quot;10395&quot;&gt;&lt;property id=&quot;20148&quot; value=&quot;5&quot;/&gt;&lt;property id=&quot;20300&quot; value=&quot;Slide 15 - &amp;quot;Personal Budget&amp;quot;&quot;/&gt;&lt;property id=&quot;20307&quot; value=&quot;348&quot;/&gt;&lt;/object&gt;&lt;object type=&quot;3&quot; unique_id=&quot;10480&quot;&gt;&lt;property id=&quot;20148&quot; value=&quot;5&quot;/&gt;&lt;property id=&quot;20300&quot; value=&quot;Slide 17&quot;/&gt;&lt;property id=&quot;20307&quot; value=&quot;349&quot;/&gt;&lt;/object&gt;&lt;object type=&quot;3&quot; unique_id=&quot;10481&quot;&gt;&lt;property id=&quot;20148&quot; value=&quot;5&quot;/&gt;&lt;property id=&quot;20300&quot; value=&quot;Slide 18&quot;/&gt;&lt;property id=&quot;20307&quot; value=&quot;350&quot;/&gt;&lt;/object&gt;&lt;object type=&quot;3&quot; unique_id=&quot;10482&quot;&gt;&lt;property id=&quot;20148&quot; value=&quot;5&quot;/&gt;&lt;property id=&quot;20300&quot; value=&quot;Slide 19&quot;/&gt;&lt;property id=&quot;20307&quot; value=&quot;351&quot;/&gt;&lt;/object&gt;&lt;object type=&quot;3&quot; unique_id=&quot;10483&quot;&gt;&lt;property id=&quot;20148&quot; value=&quot;5&quot;/&gt;&lt;property id=&quot;20300&quot; value=&quot;Slide 20&quot;/&gt;&lt;property id=&quot;20307&quot; value=&quot;352&quot;/&gt;&lt;/object&gt;&lt;object type=&quot;3&quot; unique_id=&quot;10654&quot;&gt;&lt;property id=&quot;20148&quot; value=&quot;5&quot;/&gt;&lt;property id=&quot;20300&quot; value=&quot;Slide 39 - &amp;quot;Websites/Software for Personal Budgets&amp;quot;&quot;/&gt;&lt;property id=&quot;20307&quot; value=&quot;353&quot;/&gt;&lt;/object&gt;&lt;object type=&quot;3&quot; unique_id=&quot;10890&quot;&gt;&lt;property id=&quot;20148&quot; value=&quot;5&quot;/&gt;&lt;property id=&quot;20300&quot; value=&quot;Slide 22 - &amp;quot;Saving for Emergencies&amp;quot;&quot;/&gt;&lt;property id=&quot;20307&quot; value=&quot;354&quot;/&gt;&lt;/object&gt;&lt;object type=&quot;3&quot; unique_id=&quot;10891&quot;&gt;&lt;property id=&quot;20148&quot; value=&quot;5&quot;/&gt;&lt;property id=&quot;20300&quot; value=&quot;Slide 23 - &amp;quot;How to Save for Emergencies&amp;quot;&quot;/&gt;&lt;property id=&quot;20307&quot; value=&quot;355&quot;/&gt;&lt;/object&gt;&lt;object type=&quot;3&quot; unique_id=&quot;10892&quot;&gt;&lt;property id=&quot;20148&quot; value=&quot;5&quot;/&gt;&lt;property id=&quot;20300&quot; value=&quot;Slide 24 - &amp;quot;How Do I Bring In More Money?&amp;quot;&quot;/&gt;&lt;property id=&quot;20307&quot; value=&quot;356&quot;/&gt;&lt;/object&gt;&lt;object type=&quot;3&quot; unique_id=&quot;10893&quot;&gt;&lt;property id=&quot;20148&quot; value=&quot;5&quot;/&gt;&lt;property id=&quot;20300&quot; value=&quot;Slide 25 - &amp;quot;Types of Banking Facilities&amp;quot;&quot;/&gt;&lt;property id=&quot;20307&quot; value=&quot;357&quot;/&gt;&lt;/object&gt;&lt;object type=&quot;3&quot; unique_id=&quot;10894&quot;&gt;&lt;property id=&quot;20148&quot; value=&quot;5&quot;/&gt;&lt;property id=&quot;20300&quot; value=&quot;Slide 26 - &amp;quot;Banks&amp;quot;&quot;/&gt;&lt;property id=&quot;20307&quot; value=&quot;358&quot;/&gt;&lt;/object&gt;&lt;object type=&quot;3&quot; unique_id=&quot;10895&quot;&gt;&lt;property id=&quot;20148&quot; value=&quot;5&quot;/&gt;&lt;property id=&quot;20300&quot; value=&quot;Slide 27 - &amp;quot;How Do Banks Work&amp;quot;&quot;/&gt;&lt;property id=&quot;20307&quot; value=&quot;359&quot;/&gt;&lt;/object&gt;&lt;object type=&quot;3&quot; unique_id=&quot;10896&quot;&gt;&lt;property id=&quot;20148&quot; value=&quot;5&quot;/&gt;&lt;property id=&quot;20300&quot; value=&quot;Slide 28 - &amp;quot;Savings and Loans&amp;quot;&quot;/&gt;&lt;property id=&quot;20307&quot; value=&quot;360&quot;/&gt;&lt;/object&gt;&lt;object type=&quot;3&quot; unique_id=&quot;10897&quot;&gt;&lt;property id=&quot;20148&quot; value=&quot;5&quot;/&gt;&lt;property id=&quot;20300&quot; value=&quot;Slide 29 - &amp;quot;Credit Unions&amp;amp;#x09;&amp;quot;&quot;/&gt;&lt;property id=&quot;20307&quot; value=&quot;361&quot;/&gt;&lt;/object&gt;&lt;object type=&quot;3&quot; unique_id=&quot;10898&quot;&gt;&lt;property id=&quot;20148&quot; value=&quot;5&quot;/&gt;&lt;property id=&quot;20300&quot; value=&quot;Slide 30 - &amp;quot;Instant Cash Checking&amp;quot;&quot;/&gt;&lt;property id=&quot;20307&quot; value=&quot;363&quot;/&gt;&lt;/object&gt;&lt;object type=&quot;3&quot; unique_id=&quot;10899&quot;&gt;&lt;property id=&quot;20148&quot; value=&quot;5&quot;/&gt;&lt;property id=&quot;20300&quot; value=&quot;Slide 31 - &amp;quot;Avoiding Extra Fees&amp;quot;&quot;/&gt;&lt;property id=&quot;20307&quot; value=&quot;362&quot;/&gt;&lt;/object&gt;&lt;object type=&quot;3&quot; unique_id=&quot;11188&quot;&gt;&lt;property id=&quot;20148&quot; value=&quot;5&quot;/&gt;&lt;property id=&quot;20300&quot; value=&quot;Slide 10 - &amp;quot;Avoiding Debt&amp;quot;&quot;/&gt;&lt;property id=&quot;20307&quot; value=&quot;364&quot;/&gt;&lt;/object&gt;&lt;object type=&quot;3&quot; unique_id=&quot;11189&quot;&gt;&lt;property id=&quot;20148&quot; value=&quot;5&quot;/&gt;&lt;property id=&quot;20300&quot; value=&quot;Slide 11 - &amp;quot;Avoiding Debt&amp;quot;&quot;/&gt;&lt;property id=&quot;20307&quot; value=&quot;365&quot;/&gt;&lt;/object&gt;&lt;object type=&quot;3&quot; unique_id=&quot;11190&quot;&gt;&lt;property id=&quot;20148&quot; value=&quot;5&quot;/&gt;&lt;property id=&quot;20300&quot; value=&quot;Slide 40&quot;/&gt;&lt;property id=&quot;20307&quot; value=&quot;366&quot;/&gt;&lt;/object&gt;&lt;object type=&quot;3&quot; unique_id=&quot;11464&quot;&gt;&lt;property id=&quot;20148&quot; value=&quot;5&quot;/&gt;&lt;property id=&quot;20300&quot; value=&quot;Slide 16 - &amp;quot;Where is my money going?&amp;quot;&quot;/&gt;&lt;property id=&quot;20307&quot; value=&quot;367&quot;/&gt;&lt;/object&gt;&lt;object type=&quot;3&quot; unique_id=&quot;11465&quot;&gt;&lt;property id=&quot;20148&quot; value=&quot;5&quot;/&gt;&lt;property id=&quot;20300&quot; value=&quot;Slide 21 - &amp;quot;Money Management Tips&amp;quot;&quot;/&gt;&lt;property id=&quot;20307&quot; value=&quot;369&quot;/&gt;&lt;/object&gt;&lt;object type=&quot;3&quot; unique_id=&quot;11466&quot;&gt;&lt;property id=&quot;20148&quot; value=&quot;5&quot;/&gt;&lt;property id=&quot;20300&quot; value=&quot;Slide 32 - &amp;quot;What questions should we ask our bank and/or credit card company?&amp;quot;&quot;/&gt;&lt;property id=&quot;20307&quot; value=&quot;368&quot;/&gt;&lt;/object&gt;&lt;/object&gt;&lt;object type=&quot;8&quot; unique_id=&quot;10026&quot;&gt;&lt;/object&gt;&lt;/object&gt;&lt;/database&gt;"/>
  <p:tag name="SECTOMILLISECCONVERTED" val="1"/>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CF527E-FFB0-4DB9-A7A4-39065878E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Currency symbols presentation (widescreen)</Template>
  <TotalTime>0</TotalTime>
  <Words>1649</Words>
  <Application>Microsoft Office PowerPoint</Application>
  <PresentationFormat>Custom</PresentationFormat>
  <Paragraphs>281</Paragraphs>
  <Slides>47</Slides>
  <Notes>12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Currency Symbols 16x9</vt:lpstr>
      <vt:lpstr>Financial Management</vt:lpstr>
      <vt:lpstr>Course Objectives</vt:lpstr>
      <vt:lpstr>Course Objectives</vt:lpstr>
      <vt:lpstr>The Importance of Managing your Money</vt:lpstr>
      <vt:lpstr>PowerPoint Presentation</vt:lpstr>
      <vt:lpstr>How to Stay Above “The Line”</vt:lpstr>
      <vt:lpstr>Setting Financial Goals</vt:lpstr>
      <vt:lpstr>Where Are You?</vt:lpstr>
      <vt:lpstr>Where do you want to be?</vt:lpstr>
      <vt:lpstr>Roadblocks to Financial Success</vt:lpstr>
      <vt:lpstr>What should your financial goals look like?</vt:lpstr>
      <vt:lpstr>What should your priorities be?</vt:lpstr>
      <vt:lpstr>Personal Budgets</vt:lpstr>
      <vt:lpstr>Personal Budget</vt:lpstr>
      <vt:lpstr>Personal Budget</vt:lpstr>
      <vt:lpstr>Personal Budget</vt:lpstr>
      <vt:lpstr>Controlling Debt</vt:lpstr>
      <vt:lpstr>Loans</vt:lpstr>
      <vt:lpstr>Loans</vt:lpstr>
      <vt:lpstr>Credit Scores and Repairing Credit</vt:lpstr>
      <vt:lpstr>Credit Scores and Repairing Credit</vt:lpstr>
      <vt:lpstr>Credit Scores and Repairing Credit</vt:lpstr>
      <vt:lpstr>Securing Personal Information</vt:lpstr>
      <vt:lpstr>Online Money Management</vt:lpstr>
      <vt:lpstr>Online Money Management</vt:lpstr>
      <vt:lpstr>10 Online &amp; Mobile Security Tips</vt:lpstr>
      <vt:lpstr>10 Online &amp; Mobile Security Tips</vt:lpstr>
      <vt:lpstr>10 Online &amp; Mobile Security Tips</vt:lpstr>
      <vt:lpstr>Investing for Your Future</vt:lpstr>
      <vt:lpstr>Investing</vt:lpstr>
      <vt:lpstr>Asset Allocation</vt:lpstr>
      <vt:lpstr>Asset Allocation</vt:lpstr>
      <vt:lpstr>Asset Allocation</vt:lpstr>
      <vt:lpstr>Asset Allocation</vt:lpstr>
      <vt:lpstr>Asset Allocation</vt:lpstr>
      <vt:lpstr>Risk Tolerance</vt:lpstr>
      <vt:lpstr>Risk Tolerance</vt:lpstr>
      <vt:lpstr>Risk Tolerance</vt:lpstr>
      <vt:lpstr>Investment Choices</vt:lpstr>
      <vt:lpstr>Investment Choices</vt:lpstr>
      <vt:lpstr>Investment Choices</vt:lpstr>
      <vt:lpstr>Investment Choices</vt:lpstr>
      <vt:lpstr>Investment Choices</vt:lpstr>
      <vt:lpstr>General Guidelines</vt:lpstr>
      <vt:lpstr>General Guidelines</vt:lpstr>
      <vt:lpstr>General Guidelines</vt:lpstr>
      <vt:lpstr>General Guidelines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2015-03-11T18:20:17Z</dcterms:created>
  <dcterms:modified xsi:type="dcterms:W3CDTF">2017-07-28T14:10:03Z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